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kb05\Documents\Job%20Docs\Analysi\Phase%20II%20Cha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v>Normal</c:v>
          </c:tx>
          <c:spPr>
            <a:ln w="50800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Sheet1!$A$2:$A$10</c:f>
              <c:numCache>
                <c:formatCode>General</c:formatCode>
                <c:ptCount val="9"/>
                <c:pt idx="0">
                  <c:v>75</c:v>
                </c:pt>
                <c:pt idx="1">
                  <c:v>80</c:v>
                </c:pt>
                <c:pt idx="2">
                  <c:v>85</c:v>
                </c:pt>
                <c:pt idx="3">
                  <c:v>90</c:v>
                </c:pt>
                <c:pt idx="4">
                  <c:v>95</c:v>
                </c:pt>
                <c:pt idx="5">
                  <c:v>100</c:v>
                </c:pt>
                <c:pt idx="6">
                  <c:v>105</c:v>
                </c:pt>
                <c:pt idx="7">
                  <c:v>110</c:v>
                </c:pt>
                <c:pt idx="8">
                  <c:v>115</c:v>
                </c:pt>
              </c:numCache>
            </c:numRef>
          </c:xVal>
          <c:yVal>
            <c:numRef>
              <c:f>Sheet1!$B$2:$B$10</c:f>
              <c:numCache>
                <c:formatCode>General</c:formatCode>
                <c:ptCount val="9"/>
                <c:pt idx="1">
                  <c:v>10</c:v>
                </c:pt>
                <c:pt idx="2">
                  <c:v>20</c:v>
                </c:pt>
                <c:pt idx="3">
                  <c:v>33</c:v>
                </c:pt>
                <c:pt idx="4">
                  <c:v>45</c:v>
                </c:pt>
                <c:pt idx="5">
                  <c:v>56</c:v>
                </c:pt>
                <c:pt idx="6">
                  <c:v>45</c:v>
                </c:pt>
                <c:pt idx="7">
                  <c:v>33</c:v>
                </c:pt>
                <c:pt idx="8">
                  <c:v>20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1E7-46A8-BF49-015F915A10E2}"/>
            </c:ext>
          </c:extLst>
        </c:ser>
        <c:ser>
          <c:idx val="0"/>
          <c:order val="1"/>
          <c:tx>
            <c:v>Pre Phase II</c:v>
          </c:tx>
          <c:spPr>
            <a:ln w="50800"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Sheet1!$A$2:$A$10</c:f>
              <c:numCache>
                <c:formatCode>General</c:formatCode>
                <c:ptCount val="9"/>
                <c:pt idx="0">
                  <c:v>75</c:v>
                </c:pt>
                <c:pt idx="1">
                  <c:v>80</c:v>
                </c:pt>
                <c:pt idx="2">
                  <c:v>85</c:v>
                </c:pt>
                <c:pt idx="3">
                  <c:v>90</c:v>
                </c:pt>
                <c:pt idx="4">
                  <c:v>95</c:v>
                </c:pt>
                <c:pt idx="5">
                  <c:v>100</c:v>
                </c:pt>
                <c:pt idx="6">
                  <c:v>105</c:v>
                </c:pt>
                <c:pt idx="7">
                  <c:v>110</c:v>
                </c:pt>
                <c:pt idx="8">
                  <c:v>115</c:v>
                </c:pt>
              </c:numCache>
            </c:numRef>
          </c:xVal>
          <c:yVal>
            <c:numRef>
              <c:f>Sheet1!$C$2:$C$10</c:f>
              <c:numCache>
                <c:formatCode>General</c:formatCode>
                <c:ptCount val="9"/>
                <c:pt idx="0">
                  <c:v>24</c:v>
                </c:pt>
                <c:pt idx="1">
                  <c:v>25</c:v>
                </c:pt>
                <c:pt idx="2">
                  <c:v>30</c:v>
                </c:pt>
                <c:pt idx="3">
                  <c:v>55</c:v>
                </c:pt>
                <c:pt idx="4">
                  <c:v>45</c:v>
                </c:pt>
                <c:pt idx="5">
                  <c:v>33</c:v>
                </c:pt>
                <c:pt idx="6">
                  <c:v>22</c:v>
                </c:pt>
                <c:pt idx="7">
                  <c:v>23</c:v>
                </c:pt>
                <c:pt idx="8">
                  <c:v>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1E7-46A8-BF49-015F915A10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5142184"/>
        <c:axId val="155115952"/>
      </c:scatterChart>
      <c:scatterChart>
        <c:scatterStyle val="smoothMarker"/>
        <c:varyColors val="0"/>
        <c:ser>
          <c:idx val="3"/>
          <c:order val="2"/>
          <c:tx>
            <c:v>Post Phase II</c:v>
          </c:tx>
          <c:spPr>
            <a:ln w="50800"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Sheet1!$A$2:$A$10</c:f>
              <c:numCache>
                <c:formatCode>General</c:formatCode>
                <c:ptCount val="9"/>
                <c:pt idx="0">
                  <c:v>75</c:v>
                </c:pt>
                <c:pt idx="1">
                  <c:v>80</c:v>
                </c:pt>
                <c:pt idx="2">
                  <c:v>85</c:v>
                </c:pt>
                <c:pt idx="3">
                  <c:v>90</c:v>
                </c:pt>
                <c:pt idx="4">
                  <c:v>95</c:v>
                </c:pt>
                <c:pt idx="5">
                  <c:v>100</c:v>
                </c:pt>
                <c:pt idx="6">
                  <c:v>105</c:v>
                </c:pt>
                <c:pt idx="7">
                  <c:v>110</c:v>
                </c:pt>
                <c:pt idx="8">
                  <c:v>115</c:v>
                </c:pt>
              </c:numCache>
            </c:numRef>
          </c:xVal>
          <c:yVal>
            <c:numRef>
              <c:f>Sheet1!$D$2:$D$10</c:f>
              <c:numCache>
                <c:formatCode>General</c:formatCode>
                <c:ptCount val="9"/>
                <c:pt idx="1">
                  <c:v>12</c:v>
                </c:pt>
                <c:pt idx="2">
                  <c:v>13</c:v>
                </c:pt>
                <c:pt idx="3">
                  <c:v>54</c:v>
                </c:pt>
                <c:pt idx="4">
                  <c:v>57</c:v>
                </c:pt>
                <c:pt idx="5">
                  <c:v>62</c:v>
                </c:pt>
                <c:pt idx="6">
                  <c:v>23</c:v>
                </c:pt>
                <c:pt idx="7">
                  <c:v>23</c:v>
                </c:pt>
                <c:pt idx="8">
                  <c:v>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1E7-46A8-BF49-015F915A10E2}"/>
            </c:ext>
          </c:extLst>
        </c:ser>
        <c:ser>
          <c:idx val="2"/>
          <c:order val="3"/>
          <c:tx>
            <c:strRef>
              <c:f>Sheet1!$E$1</c:f>
              <c:strCache>
                <c:ptCount val="1"/>
                <c:pt idx="0">
                  <c:v>Merit Increase</c:v>
                </c:pt>
              </c:strCache>
            </c:strRef>
          </c:tx>
          <c:spPr>
            <a:ln w="508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Sheet1!$A$2:$A$10</c:f>
              <c:numCache>
                <c:formatCode>General</c:formatCode>
                <c:ptCount val="9"/>
                <c:pt idx="0">
                  <c:v>75</c:v>
                </c:pt>
                <c:pt idx="1">
                  <c:v>80</c:v>
                </c:pt>
                <c:pt idx="2">
                  <c:v>85</c:v>
                </c:pt>
                <c:pt idx="3">
                  <c:v>90</c:v>
                </c:pt>
                <c:pt idx="4">
                  <c:v>95</c:v>
                </c:pt>
                <c:pt idx="5">
                  <c:v>100</c:v>
                </c:pt>
                <c:pt idx="6">
                  <c:v>105</c:v>
                </c:pt>
                <c:pt idx="7">
                  <c:v>110</c:v>
                </c:pt>
                <c:pt idx="8">
                  <c:v>115</c:v>
                </c:pt>
              </c:numCache>
            </c:numRef>
          </c:xVal>
          <c:yVal>
            <c:numRef>
              <c:f>Sheet1!$E$2:$E$10</c:f>
              <c:numCache>
                <c:formatCode>General</c:formatCode>
                <c:ptCount val="9"/>
                <c:pt idx="1">
                  <c:v>7</c:v>
                </c:pt>
                <c:pt idx="2">
                  <c:v>11</c:v>
                </c:pt>
                <c:pt idx="3">
                  <c:v>25</c:v>
                </c:pt>
                <c:pt idx="4">
                  <c:v>49</c:v>
                </c:pt>
                <c:pt idx="5">
                  <c:v>62</c:v>
                </c:pt>
                <c:pt idx="6">
                  <c:v>48</c:v>
                </c:pt>
                <c:pt idx="7">
                  <c:v>35</c:v>
                </c:pt>
                <c:pt idx="8">
                  <c:v>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539-4CF4-8A54-4A4C811C5C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537784"/>
        <c:axId val="154784800"/>
      </c:scatterChart>
      <c:valAx>
        <c:axId val="155142184"/>
        <c:scaling>
          <c:orientation val="minMax"/>
          <c:max val="115"/>
          <c:min val="7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Compa</a:t>
                </a:r>
                <a:r>
                  <a:rPr lang="en-US" baseline="0" dirty="0"/>
                  <a:t> Ratio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55115952"/>
        <c:crosses val="autoZero"/>
        <c:crossBetween val="midCat"/>
        <c:majorUnit val="5"/>
      </c:valAx>
      <c:valAx>
        <c:axId val="155115952"/>
        <c:scaling>
          <c:orientation val="minMax"/>
          <c:max val="70"/>
          <c:min val="1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Frequency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55142184"/>
        <c:crosses val="autoZero"/>
        <c:crossBetween val="midCat"/>
      </c:valAx>
      <c:valAx>
        <c:axId val="154784800"/>
        <c:scaling>
          <c:orientation val="minMax"/>
          <c:min val="5"/>
        </c:scaling>
        <c:delete val="1"/>
        <c:axPos val="r"/>
        <c:numFmt formatCode="General" sourceLinked="1"/>
        <c:majorTickMark val="out"/>
        <c:minorTickMark val="none"/>
        <c:tickLblPos val="nextTo"/>
        <c:crossAx val="154537784"/>
        <c:crosses val="max"/>
        <c:crossBetween val="midCat"/>
        <c:majorUnit val="2"/>
      </c:valAx>
      <c:valAx>
        <c:axId val="1545377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4784800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23E43-6846-4308-9F3F-72046249A171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E5BD5-3CBA-4685-8D9C-54D5BCED0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78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E3AD3-87CF-4008-9329-5964F51C56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712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E3AD3-87CF-4008-9329-5964F51C56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11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E3AD3-87CF-4008-9329-5964F51C567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14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E3AD3-87CF-4008-9329-5964F51C567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13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724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254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987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66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054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23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852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681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521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305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6EC0-A13D-4EF9-B34C-EF2307EF2F89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B5D90-CD1F-458B-BFD0-C63C6E548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4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26EC0-A13D-4EF9-B34C-EF2307EF2F89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B5D90-CD1F-458B-BFD0-C63C6E548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8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impl.workday.com/byuhi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r.byuh.edu/sites/hr.byuh.edu/files/Where%20is%20my%20employee%20in%20the%20hiring%20process.doc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HR Update</a:t>
            </a:r>
            <a:br>
              <a:rPr lang="en-US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February 8, 2018</a:t>
            </a:r>
          </a:p>
          <a:p>
            <a:r>
              <a:rPr lang="en-US" sz="1900" dirty="0"/>
              <a:t>Pizza vs Payroll</a:t>
            </a:r>
            <a:br>
              <a:rPr lang="en-US" sz="1900" dirty="0"/>
            </a:br>
            <a:r>
              <a:rPr lang="en-US" sz="1900" dirty="0"/>
              <a:t>Minimum Wage</a:t>
            </a:r>
            <a:br>
              <a:rPr lang="en-US" sz="1900" dirty="0"/>
            </a:br>
            <a:r>
              <a:rPr lang="en-US" sz="1900" dirty="0"/>
              <a:t>Workday Recruiting</a:t>
            </a:r>
            <a:br>
              <a:rPr lang="en-US" sz="1900" dirty="0"/>
            </a:br>
            <a:r>
              <a:rPr lang="en-US" sz="1900" dirty="0"/>
              <a:t>Health and Wellness Events</a:t>
            </a:r>
          </a:p>
        </p:txBody>
      </p:sp>
    </p:spTree>
    <p:extLst>
      <p:ext uri="{BB962C8B-B14F-4D97-AF65-F5344CB8AC3E}">
        <p14:creationId xmlns:p14="http://schemas.microsoft.com/office/powerpoint/2010/main" val="2652053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events for February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876692" y="1825051"/>
          <a:ext cx="7810108" cy="4142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34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76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87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Date</a:t>
                      </a:r>
                      <a:endParaRPr lang="en-US" sz="2800" dirty="0"/>
                    </a:p>
                  </a:txBody>
                  <a:tcPr>
                    <a:solidFill>
                      <a:srgbClr val="92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Event</a:t>
                      </a:r>
                      <a:endParaRPr lang="en-US" sz="2800" dirty="0"/>
                    </a:p>
                  </a:txBody>
                  <a:tcPr>
                    <a:solidFill>
                      <a:srgbClr val="92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2418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 dirty="0" smtClean="0"/>
                        <a:t>Feb. 14</a:t>
                      </a:r>
                      <a:endParaRPr lang="en-US" sz="2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Wear 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“RED” </a:t>
                      </a:r>
                      <a:r>
                        <a:rPr lang="en-US" sz="2800" dirty="0" smtClean="0"/>
                        <a:t>Day!  </a:t>
                      </a:r>
                    </a:p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In</a:t>
                      </a:r>
                      <a:r>
                        <a:rPr lang="en-US" sz="2400" baseline="0" dirty="0" smtClean="0"/>
                        <a:t> support of raising awareness of cardiovascular disease.</a:t>
                      </a:r>
                    </a:p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/>
                        <a:t>Come to HR if you’re wear red and we will put your name in for a drawing by 2 pm.</a:t>
                      </a:r>
                      <a:endParaRPr lang="en-US" sz="2000" dirty="0" smtClean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4893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 dirty="0" smtClean="0"/>
                        <a:t>Feb. 22</a:t>
                      </a:r>
                      <a:endParaRPr lang="en-US" sz="2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rgbClr val="00B050"/>
                          </a:solidFill>
                          <a:latin typeface="Kristen ITC" panose="03050502040202030202" pitchFamily="66" charset="0"/>
                        </a:rPr>
                        <a:t>Health &amp; Wellness Kick-Off!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baseline="0" dirty="0" smtClean="0">
                        <a:solidFill>
                          <a:srgbClr val="00B050"/>
                        </a:solidFill>
                        <a:latin typeface="Kristen ITC" panose="03050502040202030202" pitchFamily="66" charset="0"/>
                      </a:endParaRP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baseline="0" dirty="0" smtClean="0">
                          <a:solidFill>
                            <a:srgbClr val="00B050"/>
                          </a:solidFill>
                          <a:latin typeface="Kristen ITC" panose="03050502040202030202" pitchFamily="66" charset="0"/>
                        </a:rPr>
                        <a:t>‘Getting Fit Challenge’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40" y="5340093"/>
            <a:ext cx="1524003" cy="151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19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Kick-Off Event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417638"/>
            <a:ext cx="4038600" cy="52080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200" b="1" dirty="0" smtClean="0"/>
              <a:t>Getting Assessed &amp; Prepared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Fitness: </a:t>
            </a:r>
            <a:r>
              <a:rPr lang="en-US" sz="2000" dirty="0" smtClean="0"/>
              <a:t>Physical activity log &amp; sign-up for sub-mas VO2 at exercise lab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Flexibility</a:t>
            </a:r>
            <a:r>
              <a:rPr lang="en-US" sz="2000" dirty="0" smtClean="0"/>
              <a:t> – sit and reach after stretching 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Blood Pressure checks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Body Compositions: </a:t>
            </a:r>
            <a:r>
              <a:rPr lang="en-US" sz="2000" dirty="0" smtClean="0"/>
              <a:t>BMI calculation &amp; schedule </a:t>
            </a:r>
            <a:r>
              <a:rPr lang="en-US" sz="2000" dirty="0" err="1" smtClean="0"/>
              <a:t>BodPod</a:t>
            </a:r>
            <a:r>
              <a:rPr lang="en-US" sz="2000" dirty="0" smtClean="0"/>
              <a:t> evaluation at exercise lab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HRA: </a:t>
            </a:r>
            <a:r>
              <a:rPr lang="en-US" sz="2000" dirty="0" smtClean="0"/>
              <a:t>complete DMBA questionnaire for incentive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Resource Awareness: </a:t>
            </a:r>
            <a:r>
              <a:rPr lang="en-US" sz="2000" dirty="0" smtClean="0"/>
              <a:t>Facilities and Educational Outreach Programs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Nutritional Awareness: </a:t>
            </a:r>
            <a:r>
              <a:rPr lang="en-US" sz="2000" dirty="0" smtClean="0"/>
              <a:t>slide show pop up quiz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417638"/>
            <a:ext cx="4038600" cy="5073103"/>
          </a:xfrm>
        </p:spPr>
        <p:txBody>
          <a:bodyPr>
            <a:normAutofit fontScale="92500" lnSpcReduction="10000"/>
          </a:bodyPr>
          <a:lstStyle/>
          <a:p>
            <a:pPr marL="0">
              <a:spcBef>
                <a:spcPts val="0"/>
              </a:spcBef>
            </a:pPr>
            <a:r>
              <a:rPr lang="en-US" sz="2200" b="1" dirty="0" smtClean="0">
                <a:solidFill>
                  <a:srgbClr val="00B050"/>
                </a:solidFill>
                <a:latin typeface="Kristen ITC" panose="03050502040202030202" pitchFamily="66" charset="0"/>
              </a:rPr>
              <a:t>‘Getting Fit Challenge’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200" i="1" dirty="0" smtClean="0"/>
              <a:t>The goal is to create a healthier community by encouraging regular exercise.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 smtClean="0"/>
              <a:t>Dates: </a:t>
            </a:r>
            <a:r>
              <a:rPr lang="en-US" sz="2200" dirty="0" smtClean="0"/>
              <a:t>Feb. 26 – Apr. 13, 2018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 smtClean="0"/>
              <a:t>Teams: </a:t>
            </a:r>
            <a:r>
              <a:rPr lang="en-US" sz="2200" dirty="0" smtClean="0"/>
              <a:t>3 – 8 in a team [mixture of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  students and staff]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  Create a team name.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 smtClean="0"/>
              <a:t>Exercise measurement:  </a:t>
            </a:r>
            <a:r>
              <a:rPr lang="en-US" sz="2200" dirty="0" smtClean="0"/>
              <a:t>teams will monitor minutes each individual exercises each day.  Weekly tally will be given submitted to HR.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200" b="1" dirty="0" smtClean="0"/>
              <a:t>Prizes: </a:t>
            </a:r>
            <a:r>
              <a:rPr lang="en-US" sz="2200" dirty="0" smtClean="0"/>
              <a:t>Mid-way and final prizes will be given to top team and top individual female and male.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i="1" dirty="0" smtClean="0">
                <a:solidFill>
                  <a:srgbClr val="00B050"/>
                </a:solidFill>
              </a:rPr>
              <a:t>[More information will be provided at the Kick-Off on </a:t>
            </a:r>
            <a:r>
              <a:rPr lang="en-US" sz="1800" i="1" dirty="0" err="1" smtClean="0">
                <a:solidFill>
                  <a:srgbClr val="00B050"/>
                </a:solidFill>
              </a:rPr>
              <a:t>Thrusday</a:t>
            </a:r>
            <a:r>
              <a:rPr lang="en-US" sz="1800" i="1" dirty="0" smtClean="0">
                <a:solidFill>
                  <a:srgbClr val="00B050"/>
                </a:solidFill>
              </a:rPr>
              <a:t>, Feb. 22</a:t>
            </a:r>
            <a:r>
              <a:rPr lang="en-US" sz="1800" i="1" baseline="30000" dirty="0" smtClean="0">
                <a:solidFill>
                  <a:srgbClr val="00B050"/>
                </a:solidFill>
              </a:rPr>
              <a:t>nd</a:t>
            </a:r>
            <a:r>
              <a:rPr lang="en-US" sz="1800" i="1" dirty="0" smtClean="0">
                <a:solidFill>
                  <a:srgbClr val="00B050"/>
                </a:solidFill>
              </a:rPr>
              <a:t>.  Hope to see you all there.]</a:t>
            </a:r>
            <a:endParaRPr lang="en-US" sz="1900" i="1" dirty="0" smtClean="0">
              <a:solidFill>
                <a:srgbClr val="00B05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40" y="5931076"/>
            <a:ext cx="930647" cy="92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60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42013" y="1933730"/>
            <a:ext cx="8229600" cy="436213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Kristen ITC" panose="03050502040202030202" pitchFamily="66" charset="0"/>
              </a:rPr>
              <a:t>We are all going to be</a:t>
            </a:r>
            <a:br>
              <a:rPr lang="en-US" dirty="0" smtClean="0">
                <a:solidFill>
                  <a:srgbClr val="00B050"/>
                </a:solidFill>
                <a:latin typeface="Kristen ITC" panose="03050502040202030202" pitchFamily="66" charset="0"/>
              </a:rPr>
            </a:br>
            <a:r>
              <a:rPr lang="en-US" b="1" dirty="0" smtClean="0">
                <a:solidFill>
                  <a:srgbClr val="00B050"/>
                </a:solidFill>
                <a:latin typeface="Kristen ITC" panose="03050502040202030202" pitchFamily="66" charset="0"/>
              </a:rPr>
              <a:t>‘STAYIN’ ALIVE’ </a:t>
            </a:r>
            <a:br>
              <a:rPr lang="en-US" b="1" dirty="0" smtClean="0">
                <a:solidFill>
                  <a:srgbClr val="00B050"/>
                </a:solidFill>
                <a:latin typeface="Kristen ITC" panose="03050502040202030202" pitchFamily="66" charset="0"/>
              </a:rPr>
            </a:br>
            <a:r>
              <a:rPr lang="en-US" dirty="0" smtClean="0">
                <a:solidFill>
                  <a:srgbClr val="00B050"/>
                </a:solidFill>
                <a:latin typeface="Kristen ITC" panose="03050502040202030202" pitchFamily="66" charset="0"/>
              </a:rPr>
              <a:t>&amp;</a:t>
            </a:r>
            <a:br>
              <a:rPr lang="en-US" dirty="0" smtClean="0">
                <a:solidFill>
                  <a:srgbClr val="00B050"/>
                </a:solidFill>
                <a:latin typeface="Kristen ITC" panose="03050502040202030202" pitchFamily="66" charset="0"/>
              </a:rPr>
            </a:br>
            <a:r>
              <a:rPr lang="en-US" b="1" dirty="0" smtClean="0">
                <a:solidFill>
                  <a:srgbClr val="00B050"/>
                </a:solidFill>
                <a:latin typeface="Kristen ITC" panose="03050502040202030202" pitchFamily="66" charset="0"/>
              </a:rPr>
              <a:t>HEALTHY</a:t>
            </a:r>
            <a:r>
              <a:rPr lang="en-US" dirty="0" smtClean="0">
                <a:solidFill>
                  <a:srgbClr val="00B050"/>
                </a:solidFill>
                <a:latin typeface="Kristen ITC" panose="03050502040202030202" pitchFamily="66" charset="0"/>
              </a:rPr>
              <a:t/>
            </a:r>
            <a:br>
              <a:rPr lang="en-US" dirty="0" smtClean="0">
                <a:solidFill>
                  <a:srgbClr val="00B050"/>
                </a:solidFill>
                <a:latin typeface="Kristen ITC" panose="03050502040202030202" pitchFamily="66" charset="0"/>
              </a:rPr>
            </a:br>
            <a:r>
              <a:rPr lang="en-US" dirty="0" smtClean="0">
                <a:solidFill>
                  <a:srgbClr val="00B050"/>
                </a:solidFill>
                <a:latin typeface="Kristen ITC" panose="03050502040202030202" pitchFamily="66" charset="0"/>
              </a:rPr>
              <a:t>in </a:t>
            </a:r>
            <a:br>
              <a:rPr lang="en-US" dirty="0" smtClean="0">
                <a:solidFill>
                  <a:srgbClr val="00B050"/>
                </a:solidFill>
                <a:latin typeface="Kristen ITC" panose="03050502040202030202" pitchFamily="66" charset="0"/>
              </a:rPr>
            </a:br>
            <a:r>
              <a:rPr lang="en-US" sz="6000" dirty="0" smtClean="0">
                <a:solidFill>
                  <a:srgbClr val="00B050"/>
                </a:solidFill>
                <a:latin typeface="Kristen ITC" panose="03050502040202030202" pitchFamily="66" charset="0"/>
              </a:rPr>
              <a:t>2018!</a:t>
            </a:r>
            <a:br>
              <a:rPr lang="en-US" sz="6000" dirty="0" smtClean="0">
                <a:solidFill>
                  <a:srgbClr val="00B050"/>
                </a:solidFill>
                <a:latin typeface="Kristen ITC" panose="03050502040202030202" pitchFamily="66" charset="0"/>
              </a:rPr>
            </a:br>
            <a:r>
              <a:rPr lang="en-US" sz="6000" dirty="0" smtClean="0">
                <a:solidFill>
                  <a:srgbClr val="00B050"/>
                </a:solidFill>
                <a:latin typeface="Kristen ITC" panose="03050502040202030202" pitchFamily="66" charset="0"/>
              </a:rPr>
              <a:t/>
            </a:r>
            <a:br>
              <a:rPr lang="en-US" sz="6000" dirty="0" smtClean="0">
                <a:solidFill>
                  <a:srgbClr val="00B050"/>
                </a:solidFill>
                <a:latin typeface="Kristen ITC" panose="03050502040202030202" pitchFamily="66" charset="0"/>
              </a:rPr>
            </a:br>
            <a:endParaRPr lang="en-US" sz="6000" dirty="0">
              <a:solidFill>
                <a:srgbClr val="00B050"/>
              </a:solidFill>
              <a:latin typeface="Kristen ITC" panose="03050502040202030202" pitchFamily="66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208" y="4663737"/>
            <a:ext cx="1524003" cy="15179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864" y="4812235"/>
            <a:ext cx="1524003" cy="151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3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Pizza vs Payroll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743" y="1249859"/>
            <a:ext cx="3502081" cy="250002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353" y="1249859"/>
            <a:ext cx="4063492" cy="25000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8624" y="4186106"/>
            <a:ext cx="3570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Buy It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Submit Receipt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Manager Approval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Receive Payment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$7.99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793839" y="4171592"/>
            <a:ext cx="40634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Work time input in WD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EE Submit </a:t>
            </a:r>
            <a:r>
              <a:rPr lang="en-US" sz="2400" dirty="0"/>
              <a:t>Time </a:t>
            </a:r>
            <a:r>
              <a:rPr lang="en-US" sz="2400" dirty="0" smtClean="0"/>
              <a:t>       </a:t>
            </a:r>
            <a:r>
              <a:rPr lang="en-US" sz="2400" b="1" dirty="0">
                <a:solidFill>
                  <a:srgbClr val="FF0000"/>
                </a:solidFill>
              </a:rPr>
              <a:t>281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Manager Approval   </a:t>
            </a:r>
            <a:r>
              <a:rPr lang="en-US" sz="2400" b="1" dirty="0" smtClean="0">
                <a:solidFill>
                  <a:srgbClr val="FF0000"/>
                </a:solidFill>
              </a:rPr>
              <a:t>170</a:t>
            </a:r>
            <a:endParaRPr lang="en-US" sz="2400" b="1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Payday (Pay Employee</a:t>
            </a:r>
            <a:r>
              <a:rPr lang="en-US" sz="24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$111,597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89247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P III (2) :  Audit and Re-Evaluate Target Market on Certain Job Profiles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43100" y="5054600"/>
            <a:ext cx="2133600" cy="14478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Job Content</a:t>
            </a:r>
          </a:p>
          <a:p>
            <a:pPr marL="285750" indent="-166688">
              <a:buFont typeface="Arial" panose="020B0604020202020204" pitchFamily="34" charset="0"/>
              <a:buChar char="•"/>
            </a:pPr>
            <a:r>
              <a:rPr lang="en-US" dirty="0" smtClean="0"/>
              <a:t>Critical Function</a:t>
            </a:r>
          </a:p>
          <a:p>
            <a:pPr marL="285750" indent="-166688">
              <a:buFont typeface="Arial" panose="020B0604020202020204" pitchFamily="34" charset="0"/>
              <a:buChar char="•"/>
            </a:pPr>
            <a:r>
              <a:rPr lang="en-US" dirty="0" smtClean="0"/>
              <a:t>Critical Function</a:t>
            </a:r>
          </a:p>
          <a:p>
            <a:pPr marL="285750" indent="-166688">
              <a:buFont typeface="Arial" panose="020B0604020202020204" pitchFamily="34" charset="0"/>
              <a:buChar char="•"/>
            </a:pPr>
            <a:r>
              <a:rPr lang="en-US" dirty="0" smtClean="0"/>
              <a:t>Critical Function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854700" y="5054600"/>
            <a:ext cx="2133600" cy="14478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Job Content</a:t>
            </a:r>
          </a:p>
          <a:p>
            <a:pPr marL="285750" indent="-166688">
              <a:buFont typeface="Arial" panose="020B0604020202020204" pitchFamily="34" charset="0"/>
              <a:buChar char="•"/>
            </a:pPr>
            <a:r>
              <a:rPr lang="en-US" dirty="0" smtClean="0"/>
              <a:t>Critical Function</a:t>
            </a:r>
          </a:p>
          <a:p>
            <a:pPr marL="285750" indent="-166688">
              <a:buFont typeface="Arial" panose="020B0604020202020204" pitchFamily="34" charset="0"/>
              <a:buChar char="•"/>
            </a:pPr>
            <a:r>
              <a:rPr lang="en-US" dirty="0" smtClean="0"/>
              <a:t>Critical Function</a:t>
            </a:r>
          </a:p>
          <a:p>
            <a:pPr marL="285750" indent="-166688">
              <a:buFont typeface="Arial" panose="020B0604020202020204" pitchFamily="34" charset="0"/>
              <a:buChar char="•"/>
            </a:pPr>
            <a:r>
              <a:rPr lang="en-US" dirty="0" smtClean="0"/>
              <a:t>Critical Function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943100" y="2146300"/>
            <a:ext cx="2133600" cy="14478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Pay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54700" y="2146300"/>
            <a:ext cx="2133600" cy="14478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Pay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4076700" y="5600700"/>
            <a:ext cx="1778000" cy="342900"/>
          </a:xfrm>
          <a:prstGeom prst="rightArrow">
            <a:avLst>
              <a:gd name="adj1" fmla="val 50000"/>
              <a:gd name="adj2" fmla="val 98148"/>
            </a:avLst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flipH="1">
            <a:off x="4076700" y="2709069"/>
            <a:ext cx="1778000" cy="342900"/>
          </a:xfrm>
          <a:prstGeom prst="rightArrow">
            <a:avLst>
              <a:gd name="adj1" fmla="val 50000"/>
              <a:gd name="adj2" fmla="val 98148"/>
            </a:avLst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5400000" flipH="1">
            <a:off x="6225258" y="4121274"/>
            <a:ext cx="1392484" cy="342900"/>
          </a:xfrm>
          <a:prstGeom prst="rightArrow">
            <a:avLst>
              <a:gd name="adj1" fmla="val 50000"/>
              <a:gd name="adj2" fmla="val 98148"/>
            </a:avLst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89200" y="1585517"/>
            <a:ext cx="1054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BYUH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566410" y="1585517"/>
            <a:ext cx="2903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Market (ERI &amp; CUPA)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63696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Compa</a:t>
            </a:r>
            <a:r>
              <a:rPr lang="en-US" dirty="0" smtClean="0"/>
              <a:t>-Ratio Study </a:t>
            </a:r>
            <a:br>
              <a:rPr lang="en-US" dirty="0" smtClean="0"/>
            </a:br>
            <a:r>
              <a:rPr lang="en-US" dirty="0" smtClean="0"/>
              <a:t>Before and After</a:t>
            </a:r>
            <a:endParaRPr lang="en-US" dirty="0"/>
          </a:p>
        </p:txBody>
      </p:sp>
      <p:graphicFrame>
        <p:nvGraphicFramePr>
          <p:cNvPr id="5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825625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576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 animBg="0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Minimum Wage Adjustments Update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Last mandatory minimum wage increase</a:t>
            </a:r>
          </a:p>
          <a:p>
            <a:r>
              <a:rPr lang="en-US" dirty="0" smtClean="0"/>
              <a:t>Effective 12/24/2017 for students</a:t>
            </a:r>
          </a:p>
          <a:p>
            <a:r>
              <a:rPr lang="en-US" dirty="0" smtClean="0"/>
              <a:t>Effective 1/1/2018 for staff</a:t>
            </a:r>
          </a:p>
          <a:p>
            <a:r>
              <a:rPr lang="en-US" dirty="0" smtClean="0"/>
              <a:t>Minimum wage increased from $9.25 to $10.10 (.85/hour)</a:t>
            </a:r>
          </a:p>
          <a:p>
            <a:r>
              <a:rPr lang="en-US" dirty="0" smtClean="0"/>
              <a:t>If above the minimum wage for 2017 grade, hourly rate was only increased by .60/hour</a:t>
            </a:r>
          </a:p>
          <a:p>
            <a:r>
              <a:rPr lang="en-US" dirty="0" smtClean="0"/>
              <a:t>Currently undergoing an intensive audit of all compensation information in Workday</a:t>
            </a:r>
          </a:p>
          <a:p>
            <a:r>
              <a:rPr lang="en-US" dirty="0" smtClean="0"/>
              <a:t>Some residual minimum wage money may be left in your budget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921020" y="3244334"/>
            <a:ext cx="1301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Euiseop</a:t>
            </a:r>
            <a:r>
              <a:rPr lang="en-US" dirty="0"/>
              <a:t> Lee</a:t>
            </a:r>
          </a:p>
        </p:txBody>
      </p:sp>
    </p:spTree>
    <p:extLst>
      <p:ext uri="{BB962C8B-B14F-4D97-AF65-F5344CB8AC3E}">
        <p14:creationId xmlns:p14="http://schemas.microsoft.com/office/powerpoint/2010/main" val="259608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Workday Recruiting Demo</a:t>
            </a:r>
            <a:endParaRPr lang="en-US" dirty="0"/>
          </a:p>
        </p:txBody>
      </p:sp>
      <p:pic>
        <p:nvPicPr>
          <p:cNvPr id="7" name="Content Placeholder 6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23590"/>
            <a:ext cx="8229600" cy="34474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96468" y="6488668"/>
            <a:ext cx="4351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*See HR Training website for </a:t>
            </a:r>
            <a:r>
              <a:rPr lang="en-US" dirty="0" smtClean="0">
                <a:hlinkClick r:id="rId4"/>
              </a:rPr>
              <a:t>documentation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69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70813" y="5771213"/>
            <a:ext cx="6400800" cy="722026"/>
          </a:xfrm>
        </p:spPr>
        <p:txBody>
          <a:bodyPr>
            <a:normAutofit lnSpcReduction="10000"/>
          </a:bodyPr>
          <a:lstStyle/>
          <a:p>
            <a:pPr algn="r"/>
            <a:r>
              <a:rPr lang="en-US" sz="2000" dirty="0" smtClean="0"/>
              <a:t>   Human Resources</a:t>
            </a:r>
          </a:p>
          <a:p>
            <a:pPr algn="r"/>
            <a:r>
              <a:rPr lang="en-US" sz="2000" dirty="0" smtClean="0"/>
              <a:t>  February 8, 2018</a:t>
            </a:r>
            <a:endParaRPr lang="en-US" sz="2000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311737" y="419723"/>
            <a:ext cx="7401296" cy="446707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BYUH Health &amp; Wellness</a:t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sz="4800" dirty="0" smtClean="0">
                <a:solidFill>
                  <a:srgbClr val="00B050"/>
                </a:solidFill>
                <a:latin typeface="Kristen ITC" panose="03050502040202030202" pitchFamily="66" charset="0"/>
              </a:rPr>
              <a:t>‘STAYIN’ ALIVE’</a:t>
            </a:r>
            <a:br>
              <a:rPr lang="en-US" sz="4800" dirty="0" smtClean="0">
                <a:solidFill>
                  <a:srgbClr val="00B050"/>
                </a:solidFill>
                <a:latin typeface="Kristen ITC" panose="03050502040202030202" pitchFamily="66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>in </a:t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>2018</a:t>
            </a:r>
            <a:br>
              <a:rPr lang="en-US" dirty="0" smtClean="0">
                <a:latin typeface="Arial Rounded MT Bold" panose="020F0704030504030204" pitchFamily="34" charset="0"/>
              </a:rPr>
            </a:br>
            <a:endParaRPr lang="en-US" dirty="0">
              <a:latin typeface="Arial Rounded MT Bold" panose="020F07040305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843" y="2397086"/>
            <a:ext cx="2716967" cy="2678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1" t="26097" r="17508" b="658"/>
          <a:stretch/>
        </p:blipFill>
        <p:spPr>
          <a:xfrm>
            <a:off x="1004131" y="2264139"/>
            <a:ext cx="1753850" cy="2503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66" t="24482" r="4590" b="14972"/>
          <a:stretch/>
        </p:blipFill>
        <p:spPr>
          <a:xfrm>
            <a:off x="2281833" y="4045940"/>
            <a:ext cx="4676931" cy="2377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40" y="5012259"/>
            <a:ext cx="1524003" cy="151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47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5034" y="2008682"/>
            <a:ext cx="7208322" cy="3637796"/>
          </a:xfrm>
        </p:spPr>
        <p:txBody>
          <a:bodyPr/>
          <a:lstStyle/>
          <a:p>
            <a:r>
              <a:rPr lang="en-US" b="1" dirty="0" smtClean="0"/>
              <a:t>Winter Semester </a:t>
            </a:r>
            <a:r>
              <a:rPr lang="en-US" dirty="0" smtClean="0"/>
              <a:t>– Fitness Challenge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Spring &amp; Summer Semesters </a:t>
            </a:r>
            <a:r>
              <a:rPr lang="en-US" dirty="0" smtClean="0"/>
              <a:t>– </a:t>
            </a:r>
            <a:r>
              <a:rPr lang="en-US" dirty="0" err="1" smtClean="0"/>
              <a:t>Activties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Fall Semester </a:t>
            </a:r>
            <a:r>
              <a:rPr lang="en-US" dirty="0" smtClean="0"/>
              <a:t>– Nutrition, Diet &amp; Weight Loss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40" y="5340093"/>
            <a:ext cx="1524003" cy="151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115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876" y="4815"/>
            <a:ext cx="8229600" cy="13255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Goal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>
                <a:solidFill>
                  <a:srgbClr val="00B050"/>
                </a:solidFill>
                <a:latin typeface="Kristen ITC" panose="03050502040202030202" pitchFamily="66" charset="0"/>
              </a:rPr>
              <a:t>Make Lasting Lifestyle Changes</a:t>
            </a:r>
            <a:endParaRPr lang="en-US" sz="3600" dirty="0">
              <a:solidFill>
                <a:srgbClr val="00B050"/>
              </a:solidFill>
              <a:latin typeface="Kristen ITC" panose="03050502040202030202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558977"/>
            <a:ext cx="4186052" cy="4892306"/>
          </a:xfrm>
        </p:spPr>
        <p:txBody>
          <a:bodyPr>
            <a:normAutofit fontScale="85000" lnSpcReduction="20000"/>
          </a:bodyPr>
          <a:lstStyle/>
          <a:p>
            <a:r>
              <a:rPr lang="en-US" sz="2300" dirty="0" smtClean="0"/>
              <a:t>Studies show:</a:t>
            </a:r>
          </a:p>
          <a:p>
            <a:pPr>
              <a:buNone/>
            </a:pPr>
            <a:r>
              <a:rPr lang="en-US" sz="2300" dirty="0" smtClean="0"/>
              <a:t>      Results from annual </a:t>
            </a:r>
            <a:r>
              <a:rPr lang="en-US" sz="2300" dirty="0"/>
              <a:t>12-week challenges at another university over more than the last decade have shown that participants often make lasting lifestyle changes. </a:t>
            </a:r>
            <a:endParaRPr lang="en-US" sz="2300" dirty="0" smtClean="0"/>
          </a:p>
          <a:p>
            <a:pPr>
              <a:buNone/>
            </a:pPr>
            <a:endParaRPr lang="en-US" sz="2300" dirty="0"/>
          </a:p>
          <a:p>
            <a:pPr>
              <a:buNone/>
            </a:pPr>
            <a:r>
              <a:rPr lang="en-US" sz="2300" dirty="0" smtClean="0"/>
              <a:t>      Each </a:t>
            </a:r>
            <a:r>
              <a:rPr lang="en-US" sz="2300" dirty="0"/>
              <a:t>year, nearly three-quarters of participants reported they began exercising more as a result of their similar fitness challenge. More importantly, most of them kept it up for at least six months after the program ended! </a:t>
            </a:r>
          </a:p>
          <a:p>
            <a:pPr>
              <a:buNone/>
            </a:pPr>
            <a:endParaRPr lang="en-US" sz="2300" dirty="0"/>
          </a:p>
          <a:p>
            <a:pPr>
              <a:buNone/>
            </a:pPr>
            <a:r>
              <a:rPr lang="en-US" sz="2300" dirty="0" smtClean="0"/>
              <a:t>       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841822" y="1558978"/>
            <a:ext cx="4123501" cy="456718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300" dirty="0"/>
              <a:t>Other benefits reported by at least a quarter of participants include:</a:t>
            </a:r>
          </a:p>
          <a:p>
            <a:pPr lvl="1"/>
            <a:r>
              <a:rPr lang="en-US" sz="2300" dirty="0"/>
              <a:t>Weight loss</a:t>
            </a:r>
          </a:p>
          <a:p>
            <a:pPr lvl="1"/>
            <a:r>
              <a:rPr lang="en-US" sz="2300" dirty="0"/>
              <a:t>Reduced stress levels</a:t>
            </a:r>
          </a:p>
          <a:p>
            <a:pPr lvl="1"/>
            <a:r>
              <a:rPr lang="en-US" sz="2300" dirty="0"/>
              <a:t>Improved sleep</a:t>
            </a:r>
          </a:p>
          <a:p>
            <a:pPr lvl="1"/>
            <a:r>
              <a:rPr lang="en-US" sz="2300" dirty="0"/>
              <a:t>Improved general mood</a:t>
            </a:r>
          </a:p>
          <a:p>
            <a:pPr lvl="1"/>
            <a:r>
              <a:rPr lang="en-US" sz="2300" dirty="0"/>
              <a:t>Improved muscle tone</a:t>
            </a:r>
          </a:p>
          <a:p>
            <a:pPr lvl="1"/>
            <a:r>
              <a:rPr lang="en-US" sz="2300" dirty="0"/>
              <a:t>Improved eating habits</a:t>
            </a:r>
          </a:p>
          <a:p>
            <a:pPr lvl="1"/>
            <a:r>
              <a:rPr lang="en-US" sz="2300" dirty="0"/>
              <a:t>Improved flexibility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577" y="4399612"/>
            <a:ext cx="3186011" cy="224852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40" y="5340093"/>
            <a:ext cx="1524003" cy="151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10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YUH Theme 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YUH Theme Default" id="{920FA16C-B1EA-4235-A9D2-CCE0F1CFC38A}" vid="{AEC1DC2F-EAA8-4E04-A455-175493FDD1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212</TotalTime>
  <Words>549</Words>
  <Application>Microsoft Office PowerPoint</Application>
  <PresentationFormat>On-screen Show (4:3)</PresentationFormat>
  <Paragraphs>102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Arial Rounded MT Bold</vt:lpstr>
      <vt:lpstr>Calibri</vt:lpstr>
      <vt:lpstr>Kristen ITC</vt:lpstr>
      <vt:lpstr>BYUH Theme Default</vt:lpstr>
      <vt:lpstr>HR Update  </vt:lpstr>
      <vt:lpstr>Pizza vs Payroll</vt:lpstr>
      <vt:lpstr>  P III (2) :  Audit and Re-Evaluate Target Market on Certain Job Profiles</vt:lpstr>
      <vt:lpstr>Compa-Ratio Study  Before and After</vt:lpstr>
      <vt:lpstr>Minimum Wage Adjustments Update</vt:lpstr>
      <vt:lpstr>Workday Recruiting Demo</vt:lpstr>
      <vt:lpstr>BYUH Health &amp; Wellness ‘STAYIN’ ALIVE’ in  2018 </vt:lpstr>
      <vt:lpstr>Initiatives</vt:lpstr>
      <vt:lpstr>Goal Make Lasting Lifestyle Changes</vt:lpstr>
      <vt:lpstr>Upcoming events for February</vt:lpstr>
      <vt:lpstr>Kick-Off Event</vt:lpstr>
      <vt:lpstr>We are all going to be ‘STAYIN’ ALIVE’  &amp; HEALTHY in  2018!  </vt:lpstr>
    </vt:vector>
  </TitlesOfParts>
  <Company>Brigham Young University-Hawaii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 Update</dc:title>
  <dc:creator>Nathan Borsella</dc:creator>
  <cp:lastModifiedBy>Nathan Borsella</cp:lastModifiedBy>
  <cp:revision>6</cp:revision>
  <dcterms:created xsi:type="dcterms:W3CDTF">2018-02-07T20:13:35Z</dcterms:created>
  <dcterms:modified xsi:type="dcterms:W3CDTF">2018-02-08T19:51:51Z</dcterms:modified>
</cp:coreProperties>
</file>