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95" r:id="rId2"/>
    <p:sldId id="256" r:id="rId3"/>
    <p:sldId id="301" r:id="rId4"/>
    <p:sldId id="310" r:id="rId5"/>
    <p:sldId id="321" r:id="rId6"/>
    <p:sldId id="304" r:id="rId7"/>
    <p:sldId id="313" r:id="rId8"/>
    <p:sldId id="323" r:id="rId9"/>
    <p:sldId id="314" r:id="rId10"/>
    <p:sldId id="315" r:id="rId11"/>
    <p:sldId id="324" r:id="rId12"/>
    <p:sldId id="320" r:id="rId13"/>
    <p:sldId id="307" r:id="rId14"/>
    <p:sldId id="322" r:id="rId15"/>
    <p:sldId id="303" r:id="rId16"/>
    <p:sldId id="316" r:id="rId17"/>
    <p:sldId id="325" r:id="rId18"/>
    <p:sldId id="317" r:id="rId19"/>
    <p:sldId id="318" r:id="rId20"/>
    <p:sldId id="319" r:id="rId21"/>
    <p:sldId id="308" r:id="rId22"/>
    <p:sldId id="327" r:id="rId23"/>
    <p:sldId id="305" r:id="rId24"/>
    <p:sldId id="306" r:id="rId25"/>
    <p:sldId id="309" r:id="rId26"/>
    <p:sldId id="328" r:id="rId27"/>
    <p:sldId id="312" r:id="rId28"/>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990033"/>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83448" autoAdjust="0"/>
  </p:normalViewPr>
  <p:slideViewPr>
    <p:cSldViewPr snapToGrid="0">
      <p:cViewPr varScale="1">
        <p:scale>
          <a:sx n="97" d="100"/>
          <a:sy n="97" d="100"/>
        </p:scale>
        <p:origin x="2232" y="8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1910" cy="46657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98332" y="0"/>
            <a:ext cx="2981910" cy="466578"/>
          </a:xfrm>
          <a:prstGeom prst="rect">
            <a:avLst/>
          </a:prstGeom>
        </p:spPr>
        <p:txBody>
          <a:bodyPr vert="horz" lIns="91440" tIns="45720" rIns="91440" bIns="45720" rtlCol="0"/>
          <a:lstStyle>
            <a:lvl1pPr algn="r">
              <a:defRPr sz="1200"/>
            </a:lvl1pPr>
          </a:lstStyle>
          <a:p>
            <a:fld id="{A069FE3A-BBA3-4EE8-8CBF-8329B439B4FC}" type="datetimeFigureOut">
              <a:rPr lang="en-US" smtClean="0"/>
              <a:t>9/26/2018</a:t>
            </a:fld>
            <a:endParaRPr lang="en-US" dirty="0"/>
          </a:p>
        </p:txBody>
      </p:sp>
      <p:sp>
        <p:nvSpPr>
          <p:cNvPr id="4" name="Slide Image Placeholder 3"/>
          <p:cNvSpPr>
            <a:spLocks noGrp="1" noRot="1" noChangeAspect="1"/>
          </p:cNvSpPr>
          <p:nvPr>
            <p:ph type="sldImg" idx="2"/>
          </p:nvPr>
        </p:nvSpPr>
        <p:spPr>
          <a:xfrm>
            <a:off x="1349375" y="1162050"/>
            <a:ext cx="4183063" cy="313848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8496" y="4474033"/>
            <a:ext cx="5504822" cy="366071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822"/>
            <a:ext cx="2981910" cy="46657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332" y="8829822"/>
            <a:ext cx="2981910" cy="466578"/>
          </a:xfrm>
          <a:prstGeom prst="rect">
            <a:avLst/>
          </a:prstGeom>
        </p:spPr>
        <p:txBody>
          <a:bodyPr vert="horz" lIns="91440" tIns="45720" rIns="91440" bIns="45720" rtlCol="0" anchor="b"/>
          <a:lstStyle>
            <a:lvl1pPr algn="r">
              <a:defRPr sz="1200"/>
            </a:lvl1pPr>
          </a:lstStyle>
          <a:p>
            <a:fld id="{9FC5912D-37D9-4527-9A8B-7C3EBDEDBD2D}" type="slidenum">
              <a:rPr lang="en-US" smtClean="0"/>
              <a:t>‹#›</a:t>
            </a:fld>
            <a:endParaRPr lang="en-US" dirty="0"/>
          </a:p>
        </p:txBody>
      </p:sp>
    </p:spTree>
    <p:extLst>
      <p:ext uri="{BB962C8B-B14F-4D97-AF65-F5344CB8AC3E}">
        <p14:creationId xmlns:p14="http://schemas.microsoft.com/office/powerpoint/2010/main" val="303681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95BD8B-4B6E-4D24-9270-402FF49F25DC}" type="slidenum">
              <a:rPr lang="en-US" smtClean="0"/>
              <a:t>1</a:t>
            </a:fld>
            <a:endParaRPr lang="en-US" dirty="0"/>
          </a:p>
        </p:txBody>
      </p:sp>
    </p:spTree>
    <p:extLst>
      <p:ext uri="{BB962C8B-B14F-4D97-AF65-F5344CB8AC3E}">
        <p14:creationId xmlns:p14="http://schemas.microsoft.com/office/powerpoint/2010/main" val="652364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When we presented the Mentoring Employee Performance presentation several months ago we mentioned that we would be doing a follow-up</a:t>
            </a:r>
            <a:r>
              <a:rPr lang="en-US" baseline="0" dirty="0" smtClean="0"/>
              <a:t> presentation in September on how to complete Annual Performance Evaluations which are due during the month of October.</a:t>
            </a:r>
          </a:p>
          <a:p>
            <a:pPr marL="171450" indent="-171450">
              <a:buFontTx/>
              <a:buChar char="-"/>
            </a:pPr>
            <a:r>
              <a:rPr lang="en-US" baseline="0" dirty="0" smtClean="0"/>
              <a:t>As of October this year, ALL Annual Performance Evaluations will be </a:t>
            </a:r>
            <a:r>
              <a:rPr lang="en-US" baseline="0" smtClean="0"/>
              <a:t>completed online</a:t>
            </a:r>
            <a:r>
              <a:rPr lang="en-US" baseline="0"/>
              <a:t> </a:t>
            </a:r>
            <a:r>
              <a:rPr lang="en-US" baseline="0" smtClean="0"/>
              <a:t>in WORKDAY</a:t>
            </a:r>
          </a:p>
        </p:txBody>
      </p:sp>
      <p:sp>
        <p:nvSpPr>
          <p:cNvPr id="4" name="Slide Number Placeholder 3"/>
          <p:cNvSpPr>
            <a:spLocks noGrp="1"/>
          </p:cNvSpPr>
          <p:nvPr>
            <p:ph type="sldNum" sz="quarter" idx="10"/>
          </p:nvPr>
        </p:nvSpPr>
        <p:spPr/>
        <p:txBody>
          <a:bodyPr/>
          <a:lstStyle/>
          <a:p>
            <a:fld id="{9FC5912D-37D9-4527-9A8B-7C3EBDEDBD2D}" type="slidenum">
              <a:rPr lang="en-US" smtClean="0"/>
              <a:t>2</a:t>
            </a:fld>
            <a:endParaRPr lang="en-US" dirty="0"/>
          </a:p>
        </p:txBody>
      </p:sp>
    </p:spTree>
    <p:extLst>
      <p:ext uri="{BB962C8B-B14F-4D97-AF65-F5344CB8AC3E}">
        <p14:creationId xmlns:p14="http://schemas.microsoft.com/office/powerpoint/2010/main" val="398229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a:t>
            </a:r>
            <a:r>
              <a:rPr lang="en-US" baseline="0" dirty="0" smtClean="0"/>
              <a:t> t</a:t>
            </a:r>
            <a:r>
              <a:rPr lang="en-US" dirty="0" smtClean="0"/>
              <a:t>he Mentoring process</a:t>
            </a:r>
            <a:r>
              <a:rPr lang="en-US" baseline="0" dirty="0" smtClean="0"/>
              <a:t> is a series of regular interviews with each employee intended to improve performance and morale (you decide how often):</a:t>
            </a:r>
          </a:p>
          <a:p>
            <a:pPr marL="171450" indent="-171450">
              <a:buFontTx/>
              <a:buChar char="-"/>
            </a:pPr>
            <a:r>
              <a:rPr lang="en-US" baseline="0" dirty="0" smtClean="0"/>
              <a:t>These interviews occur throughout the months of November – September.</a:t>
            </a:r>
          </a:p>
          <a:p>
            <a:pPr marL="171450" indent="-171450">
              <a:buFontTx/>
              <a:buChar char="-"/>
            </a:pPr>
            <a:r>
              <a:rPr lang="en-US" baseline="0" dirty="0" smtClean="0"/>
              <a:t>Mentoring interviews also prepare you for doing the Annual Performance Evaluations in October</a:t>
            </a:r>
          </a:p>
          <a:p>
            <a:pPr marL="0" indent="0">
              <a:buFontTx/>
              <a:buNone/>
            </a:pPr>
            <a:r>
              <a:rPr lang="en-US" b="1" baseline="0" dirty="0" smtClean="0"/>
              <a:t>PLEASE NOTE:</a:t>
            </a:r>
            <a:r>
              <a:rPr lang="en-US" baseline="0" dirty="0" smtClean="0"/>
              <a:t> regular Mentoring interviews are </a:t>
            </a:r>
            <a:r>
              <a:rPr lang="en-US" b="1" baseline="0" dirty="0" smtClean="0"/>
              <a:t>NOT </a:t>
            </a:r>
            <a:r>
              <a:rPr lang="en-US" b="0" baseline="0" dirty="0" smtClean="0"/>
              <a:t>Annual Performance Evaluations</a:t>
            </a:r>
          </a:p>
          <a:p>
            <a:pPr marL="171450" indent="-171450">
              <a:buFontTx/>
              <a:buChar char="-"/>
            </a:pPr>
            <a:r>
              <a:rPr lang="en-US" b="0" baseline="0" dirty="0" smtClean="0"/>
              <a:t>Annual Performance Evaluations occur only once a year during October where you INDIVIDUALLY rate each employee</a:t>
            </a:r>
            <a:endParaRPr lang="en-US" dirty="0"/>
          </a:p>
        </p:txBody>
      </p:sp>
      <p:sp>
        <p:nvSpPr>
          <p:cNvPr id="4" name="Slide Number Placeholder 3"/>
          <p:cNvSpPr>
            <a:spLocks noGrp="1"/>
          </p:cNvSpPr>
          <p:nvPr>
            <p:ph type="sldNum" sz="quarter" idx="10"/>
          </p:nvPr>
        </p:nvSpPr>
        <p:spPr/>
        <p:txBody>
          <a:bodyPr/>
          <a:lstStyle/>
          <a:p>
            <a:fld id="{9FC5912D-37D9-4527-9A8B-7C3EBDEDBD2D}" type="slidenum">
              <a:rPr lang="en-US" smtClean="0"/>
              <a:t>3</a:t>
            </a:fld>
            <a:endParaRPr lang="en-US" dirty="0"/>
          </a:p>
        </p:txBody>
      </p:sp>
    </p:spTree>
    <p:extLst>
      <p:ext uri="{BB962C8B-B14F-4D97-AF65-F5344CB8AC3E}">
        <p14:creationId xmlns:p14="http://schemas.microsoft.com/office/powerpoint/2010/main" val="1266740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829050" lvl="8" indent="-171450">
              <a:buFontTx/>
              <a:buChar char="-"/>
            </a:pPr>
            <a:endParaRPr lang="en-US" baseline="0" dirty="0"/>
          </a:p>
        </p:txBody>
      </p:sp>
      <p:sp>
        <p:nvSpPr>
          <p:cNvPr id="4" name="Slide Number Placeholder 3"/>
          <p:cNvSpPr>
            <a:spLocks noGrp="1"/>
          </p:cNvSpPr>
          <p:nvPr>
            <p:ph type="sldNum" sz="quarter" idx="10"/>
          </p:nvPr>
        </p:nvSpPr>
        <p:spPr/>
        <p:txBody>
          <a:bodyPr/>
          <a:lstStyle/>
          <a:p>
            <a:fld id="{DC95BD8B-4B6E-4D24-9270-402FF49F25DC}" type="slidenum">
              <a:rPr lang="en-US" smtClean="0"/>
              <a:t>4</a:t>
            </a:fld>
            <a:endParaRPr lang="en-US" dirty="0"/>
          </a:p>
        </p:txBody>
      </p:sp>
    </p:spTree>
    <p:extLst>
      <p:ext uri="{BB962C8B-B14F-4D97-AF65-F5344CB8AC3E}">
        <p14:creationId xmlns:p14="http://schemas.microsoft.com/office/powerpoint/2010/main" val="3105340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Employee:</a:t>
            </a:r>
            <a:r>
              <a:rPr lang="en-US" sz="1200" kern="1200" dirty="0" smtClean="0">
                <a:solidFill>
                  <a:schemeClr val="tx1"/>
                </a:solidFill>
                <a:effectLst/>
                <a:latin typeface="+mn-lt"/>
                <a:ea typeface="+mn-ea"/>
                <a:cs typeface="+mn-cs"/>
              </a:rPr>
              <a:t> evaluates themselves</a:t>
            </a:r>
          </a:p>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a:t>
            </a:r>
            <a:r>
              <a:rPr lang="en-US" sz="1200" b="1" kern="1200" dirty="0" smtClean="0">
                <a:solidFill>
                  <a:srgbClr val="C00000"/>
                </a:solidFill>
                <a:effectLst/>
                <a:latin typeface="+mn-lt"/>
                <a:ea typeface="+mn-ea"/>
                <a:cs typeface="+mn-cs"/>
              </a:rPr>
              <a:t>Manager:</a:t>
            </a:r>
            <a:r>
              <a:rPr lang="en-US" sz="1200" kern="1200" dirty="0" smtClean="0">
                <a:solidFill>
                  <a:schemeClr val="tx1"/>
                </a:solidFill>
                <a:effectLst/>
                <a:latin typeface="+mn-lt"/>
                <a:ea typeface="+mn-ea"/>
                <a:cs typeface="+mn-cs"/>
              </a:rPr>
              <a:t> reviews employee evaluation and evaluates the employee</a:t>
            </a:r>
          </a:p>
          <a:p>
            <a:r>
              <a:rPr lang="en-US" sz="1200" kern="1200" dirty="0" smtClean="0">
                <a:solidFill>
                  <a:schemeClr val="tx1"/>
                </a:solidFill>
                <a:effectLst/>
                <a:latin typeface="+mn-lt"/>
                <a:ea typeface="+mn-ea"/>
                <a:cs typeface="+mn-cs"/>
              </a:rPr>
              <a:t>            • </a:t>
            </a:r>
            <a:r>
              <a:rPr lang="en-US" sz="1200" b="1" kern="1200" dirty="0" smtClean="0">
                <a:solidFill>
                  <a:schemeClr val="tx1"/>
                </a:solidFill>
                <a:effectLst/>
                <a:latin typeface="+mn-lt"/>
                <a:ea typeface="+mn-ea"/>
                <a:cs typeface="+mn-cs"/>
              </a:rPr>
              <a:t>HR:</a:t>
            </a:r>
            <a:r>
              <a:rPr lang="en-US" sz="1200" kern="1200" dirty="0" smtClean="0">
                <a:solidFill>
                  <a:schemeClr val="tx1"/>
                </a:solidFill>
                <a:effectLst/>
                <a:latin typeface="+mn-lt"/>
                <a:ea typeface="+mn-ea"/>
                <a:cs typeface="+mn-cs"/>
              </a:rPr>
              <a:t> reviews the evaluation to ensure that all steps have been completed by both the employee and manager</a:t>
            </a:r>
          </a:p>
          <a:p>
            <a:r>
              <a:rPr lang="en-US" sz="1200" kern="1200" dirty="0" smtClean="0">
                <a:solidFill>
                  <a:schemeClr val="tx1"/>
                </a:solidFill>
                <a:effectLst/>
                <a:latin typeface="+mn-lt"/>
                <a:ea typeface="+mn-ea"/>
                <a:cs typeface="+mn-cs"/>
              </a:rPr>
              <a:t>      • </a:t>
            </a:r>
            <a:r>
              <a:rPr lang="en-US" sz="1200" b="1" kern="1200" dirty="0" smtClean="0">
                <a:solidFill>
                  <a:schemeClr val="tx1"/>
                </a:solidFill>
                <a:effectLst/>
                <a:latin typeface="+mn-lt"/>
                <a:ea typeface="+mn-ea"/>
                <a:cs typeface="+mn-cs"/>
              </a:rPr>
              <a:t>Manager:</a:t>
            </a:r>
            <a:r>
              <a:rPr lang="en-US" sz="1200" kern="1200" dirty="0" smtClean="0">
                <a:solidFill>
                  <a:schemeClr val="tx1"/>
                </a:solidFill>
                <a:effectLst/>
                <a:latin typeface="+mn-lt"/>
                <a:ea typeface="+mn-ea"/>
                <a:cs typeface="+mn-cs"/>
              </a:rPr>
              <a:t> acknowledges that the evaluation is accurate and the goals inputted were discussed</a:t>
            </a:r>
          </a:p>
          <a:p>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Employee:</a:t>
            </a:r>
            <a:r>
              <a:rPr lang="en-US" sz="1200" kern="1200" dirty="0" smtClean="0">
                <a:solidFill>
                  <a:schemeClr val="tx1"/>
                </a:solidFill>
                <a:effectLst/>
                <a:latin typeface="+mn-lt"/>
                <a:ea typeface="+mn-ea"/>
                <a:cs typeface="+mn-cs"/>
              </a:rPr>
              <a:t> acknowledges that the evaluation is accurate and the goals inputted were discussed</a:t>
            </a:r>
          </a:p>
          <a:p>
            <a:endParaRPr lang="en-US" dirty="0"/>
          </a:p>
        </p:txBody>
      </p:sp>
      <p:sp>
        <p:nvSpPr>
          <p:cNvPr id="4" name="Slide Number Placeholder 3"/>
          <p:cNvSpPr>
            <a:spLocks noGrp="1"/>
          </p:cNvSpPr>
          <p:nvPr>
            <p:ph type="sldNum" sz="quarter" idx="10"/>
          </p:nvPr>
        </p:nvSpPr>
        <p:spPr/>
        <p:txBody>
          <a:bodyPr/>
          <a:lstStyle/>
          <a:p>
            <a:fld id="{9FC5912D-37D9-4527-9A8B-7C3EBDEDBD2D}" type="slidenum">
              <a:rPr lang="en-US" smtClean="0"/>
              <a:t>5</a:t>
            </a:fld>
            <a:endParaRPr lang="en-US" dirty="0"/>
          </a:p>
        </p:txBody>
      </p:sp>
    </p:spTree>
    <p:extLst>
      <p:ext uri="{BB962C8B-B14F-4D97-AF65-F5344CB8AC3E}">
        <p14:creationId xmlns:p14="http://schemas.microsoft.com/office/powerpoint/2010/main" val="443810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NOTE the emphasis on </a:t>
            </a:r>
            <a:r>
              <a:rPr lang="en-US" b="1" dirty="0" smtClean="0"/>
              <a:t>RESOURCES</a:t>
            </a:r>
            <a:endParaRPr lang="en-US" b="0" dirty="0" smtClean="0"/>
          </a:p>
          <a:p>
            <a:pPr marL="171450" indent="-171450">
              <a:buFontTx/>
              <a:buChar char="-"/>
            </a:pPr>
            <a:r>
              <a:rPr lang="en-US" b="0" baseline="0" dirty="0" smtClean="0"/>
              <a:t>Our resources are available to you</a:t>
            </a:r>
          </a:p>
          <a:p>
            <a:pPr marL="171450" indent="-171450">
              <a:buFontTx/>
              <a:buChar char="-"/>
            </a:pPr>
            <a:r>
              <a:rPr lang="en-US" b="0" baseline="0" dirty="0" smtClean="0"/>
              <a:t>Partner with Human Resources so together we can find solutions.</a:t>
            </a:r>
          </a:p>
          <a:p>
            <a:pPr marL="171450" indent="-171450">
              <a:buFontTx/>
              <a:buChar char="-"/>
            </a:pPr>
            <a:r>
              <a:rPr lang="en-US" b="0" baseline="0" dirty="0" smtClean="0"/>
              <a:t>We are available to meet with you individually, if that would help you.</a:t>
            </a:r>
            <a:endParaRPr lang="en-US" b="1" dirty="0" smtClean="0"/>
          </a:p>
        </p:txBody>
      </p:sp>
      <p:sp>
        <p:nvSpPr>
          <p:cNvPr id="4" name="Slide Number Placeholder 3"/>
          <p:cNvSpPr>
            <a:spLocks noGrp="1"/>
          </p:cNvSpPr>
          <p:nvPr>
            <p:ph type="sldNum" sz="quarter" idx="10"/>
          </p:nvPr>
        </p:nvSpPr>
        <p:spPr/>
        <p:txBody>
          <a:bodyPr/>
          <a:lstStyle/>
          <a:p>
            <a:fld id="{DC95BD8B-4B6E-4D24-9270-402FF49F25DC}" type="slidenum">
              <a:rPr lang="en-US" smtClean="0"/>
              <a:t>27</a:t>
            </a:fld>
            <a:endParaRPr lang="en-US" dirty="0"/>
          </a:p>
        </p:txBody>
      </p:sp>
    </p:spTree>
    <p:extLst>
      <p:ext uri="{BB962C8B-B14F-4D97-AF65-F5344CB8AC3E}">
        <p14:creationId xmlns:p14="http://schemas.microsoft.com/office/powerpoint/2010/main" val="263928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1060731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1126256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1670507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211158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3923528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1155574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3389684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2617871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2614047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3320640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C078F-6AB1-8144-9EE0-3D235165E3E5}" type="datetimeFigureOut">
              <a:rPr lang="en-US" smtClean="0"/>
              <a:t>9/26/2018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1CA65C-8E7A-4F4B-8294-F4C06FBA27DA}" type="slidenum">
              <a:rPr lang="en-US" smtClean="0"/>
              <a:t>‹#›</a:t>
            </a:fld>
            <a:endParaRPr lang="en-US" dirty="0"/>
          </a:p>
        </p:txBody>
      </p:sp>
    </p:spTree>
    <p:extLst>
      <p:ext uri="{BB962C8B-B14F-4D97-AF65-F5344CB8AC3E}">
        <p14:creationId xmlns:p14="http://schemas.microsoft.com/office/powerpoint/2010/main" val="3262374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C078F-6AB1-8144-9EE0-3D235165E3E5}" type="datetimeFigureOut">
              <a:rPr lang="en-US" smtClean="0"/>
              <a:t>9/26/2018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CA65C-8E7A-4F4B-8294-F4C06FBA27DA}" type="slidenum">
              <a:rPr lang="en-US" smtClean="0"/>
              <a:t>‹#›</a:t>
            </a:fld>
            <a:endParaRPr lang="en-US" dirty="0"/>
          </a:p>
        </p:txBody>
      </p:sp>
    </p:spTree>
    <p:extLst>
      <p:ext uri="{BB962C8B-B14F-4D97-AF65-F5344CB8AC3E}">
        <p14:creationId xmlns:p14="http://schemas.microsoft.com/office/powerpoint/2010/main" val="1959695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2564" y="1420133"/>
            <a:ext cx="7772400" cy="2874282"/>
          </a:xfrm>
        </p:spPr>
        <p:txBody>
          <a:bodyPr>
            <a:normAutofit fontScale="90000"/>
          </a:bodyPr>
          <a:lstStyle/>
          <a:p>
            <a:r>
              <a:rPr lang="en-US" dirty="0"/>
              <a:t>Brigham Young University‒Hawaii</a:t>
            </a:r>
            <a:r>
              <a:rPr lang="en-US" sz="2000" dirty="0"/>
              <a:t/>
            </a:r>
            <a:br>
              <a:rPr lang="en-US" sz="2000" dirty="0"/>
            </a:br>
            <a:r>
              <a:rPr lang="en-US" sz="2000" dirty="0"/>
              <a:t/>
            </a:r>
            <a:br>
              <a:rPr lang="en-US" sz="2000" dirty="0"/>
            </a:br>
            <a:r>
              <a:rPr lang="en-US" sz="1200" dirty="0"/>
              <a:t/>
            </a:r>
            <a:br>
              <a:rPr lang="en-US" sz="1200" dirty="0"/>
            </a:br>
            <a:r>
              <a:rPr lang="en-US" sz="8800" dirty="0" smtClean="0"/>
              <a:t>HR Update</a:t>
            </a:r>
            <a:endParaRPr lang="en-US" sz="8800" dirty="0"/>
          </a:p>
        </p:txBody>
      </p:sp>
      <p:sp>
        <p:nvSpPr>
          <p:cNvPr id="3" name="Subtitle 2"/>
          <p:cNvSpPr>
            <a:spLocks noGrp="1"/>
          </p:cNvSpPr>
          <p:nvPr>
            <p:ph type="subTitle" idx="1"/>
          </p:nvPr>
        </p:nvSpPr>
        <p:spPr>
          <a:xfrm>
            <a:off x="1975756" y="5086348"/>
            <a:ext cx="5584372" cy="653143"/>
          </a:xfrm>
        </p:spPr>
        <p:txBody>
          <a:bodyPr>
            <a:normAutofit/>
          </a:bodyPr>
          <a:lstStyle/>
          <a:p>
            <a:r>
              <a:rPr lang="en-US" sz="2800" dirty="0" smtClean="0"/>
              <a:t>September </a:t>
            </a:r>
            <a:r>
              <a:rPr lang="en-US" sz="2800" dirty="0"/>
              <a:t>2018</a:t>
            </a:r>
          </a:p>
        </p:txBody>
      </p:sp>
    </p:spTree>
    <p:extLst>
      <p:ext uri="{BB962C8B-B14F-4D97-AF65-F5344CB8AC3E}">
        <p14:creationId xmlns:p14="http://schemas.microsoft.com/office/powerpoint/2010/main" val="22749240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35196" y="452286"/>
            <a:ext cx="6784258" cy="523220"/>
          </a:xfrm>
          <a:prstGeom prst="rect">
            <a:avLst/>
          </a:prstGeom>
          <a:noFill/>
        </p:spPr>
        <p:txBody>
          <a:bodyPr wrap="square" rtlCol="0">
            <a:spAutoFit/>
          </a:bodyPr>
          <a:lstStyle/>
          <a:p>
            <a:pPr algn="ctr"/>
            <a:r>
              <a:rPr lang="en-US" sz="2800" dirty="0" smtClean="0"/>
              <a:t>Second Section: </a:t>
            </a:r>
            <a:r>
              <a:rPr lang="en-US" sz="2800" b="1" dirty="0" smtClean="0"/>
              <a:t>Goals for Next Year</a:t>
            </a:r>
            <a:endParaRPr lang="en-US" sz="2800" b="1" dirty="0"/>
          </a:p>
        </p:txBody>
      </p:sp>
      <p:pic>
        <p:nvPicPr>
          <p:cNvPr id="3" name="Picture 2"/>
          <p:cNvPicPr>
            <a:picLocks noChangeAspect="1"/>
          </p:cNvPicPr>
          <p:nvPr/>
        </p:nvPicPr>
        <p:blipFill>
          <a:blip r:embed="rId2"/>
          <a:stretch>
            <a:fillRect/>
          </a:stretch>
        </p:blipFill>
        <p:spPr>
          <a:xfrm>
            <a:off x="802110" y="1366649"/>
            <a:ext cx="8050429" cy="3637970"/>
          </a:xfrm>
          <a:prstGeom prst="rect">
            <a:avLst/>
          </a:prstGeom>
        </p:spPr>
      </p:pic>
      <p:sp>
        <p:nvSpPr>
          <p:cNvPr id="4" name="TextBox 3"/>
          <p:cNvSpPr txBox="1"/>
          <p:nvPr/>
        </p:nvSpPr>
        <p:spPr>
          <a:xfrm>
            <a:off x="2261105" y="5309418"/>
            <a:ext cx="5132438" cy="646331"/>
          </a:xfrm>
          <a:prstGeom prst="rect">
            <a:avLst/>
          </a:prstGeom>
          <a:noFill/>
        </p:spPr>
        <p:txBody>
          <a:bodyPr wrap="square" rtlCol="0">
            <a:spAutoFit/>
          </a:bodyPr>
          <a:lstStyle/>
          <a:p>
            <a:pPr algn="ctr"/>
            <a:r>
              <a:rPr lang="en-US" dirty="0" smtClean="0"/>
              <a:t>You can add as many goals as you would like, but it is required that you enter at least one goal.</a:t>
            </a:r>
          </a:p>
        </p:txBody>
      </p:sp>
    </p:spTree>
    <p:extLst>
      <p:ext uri="{BB962C8B-B14F-4D97-AF65-F5344CB8AC3E}">
        <p14:creationId xmlns:p14="http://schemas.microsoft.com/office/powerpoint/2010/main" val="3178828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442" r="3750" b="4197"/>
          <a:stretch/>
        </p:blipFill>
        <p:spPr>
          <a:xfrm>
            <a:off x="2217173" y="298501"/>
            <a:ext cx="5584724" cy="5276275"/>
          </a:xfrm>
          <a:prstGeom prst="rect">
            <a:avLst/>
          </a:prstGeom>
        </p:spPr>
      </p:pic>
      <p:sp>
        <p:nvSpPr>
          <p:cNvPr id="3" name="Rectangle 2"/>
          <p:cNvSpPr/>
          <p:nvPr/>
        </p:nvSpPr>
        <p:spPr>
          <a:xfrm>
            <a:off x="2217173" y="5740880"/>
            <a:ext cx="4572000" cy="646331"/>
          </a:xfrm>
          <a:prstGeom prst="rect">
            <a:avLst/>
          </a:prstGeom>
        </p:spPr>
        <p:txBody>
          <a:bodyPr>
            <a:spAutoFit/>
          </a:bodyPr>
          <a:lstStyle/>
          <a:p>
            <a:pPr marL="285750" indent="-285750">
              <a:buFont typeface="Arial" panose="020B0604020202020204" pitchFamily="34" charset="0"/>
              <a:buChar char="•"/>
            </a:pPr>
            <a:r>
              <a:rPr lang="en-US" dirty="0"/>
              <a:t>Due Date: Not required</a:t>
            </a:r>
          </a:p>
          <a:p>
            <a:pPr marL="285750" indent="-285750">
              <a:buFont typeface="Arial" panose="020B0604020202020204" pitchFamily="34" charset="0"/>
              <a:buChar char="•"/>
            </a:pPr>
            <a:r>
              <a:rPr lang="en-US" dirty="0"/>
              <a:t>Status: Not required</a:t>
            </a:r>
          </a:p>
        </p:txBody>
      </p:sp>
    </p:spTree>
    <p:extLst>
      <p:ext uri="{BB962C8B-B14F-4D97-AF65-F5344CB8AC3E}">
        <p14:creationId xmlns:p14="http://schemas.microsoft.com/office/powerpoint/2010/main" val="2201757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5701" y="344130"/>
            <a:ext cx="6784258" cy="523220"/>
          </a:xfrm>
          <a:prstGeom prst="rect">
            <a:avLst/>
          </a:prstGeom>
          <a:noFill/>
        </p:spPr>
        <p:txBody>
          <a:bodyPr wrap="square" rtlCol="0">
            <a:spAutoFit/>
          </a:bodyPr>
          <a:lstStyle/>
          <a:p>
            <a:pPr algn="ctr"/>
            <a:r>
              <a:rPr lang="en-US" sz="2800" dirty="0" smtClean="0"/>
              <a:t>Third Section: </a:t>
            </a:r>
            <a:r>
              <a:rPr lang="en-US" sz="2800" b="1" dirty="0" smtClean="0"/>
              <a:t>Supporting Documents</a:t>
            </a:r>
            <a:endParaRPr lang="en-US" sz="2800" b="1" dirty="0"/>
          </a:p>
        </p:txBody>
      </p:sp>
      <p:pic>
        <p:nvPicPr>
          <p:cNvPr id="4" name="Picture 3"/>
          <p:cNvPicPr>
            <a:picLocks noChangeAspect="1"/>
          </p:cNvPicPr>
          <p:nvPr/>
        </p:nvPicPr>
        <p:blipFill>
          <a:blip r:embed="rId2"/>
          <a:stretch>
            <a:fillRect/>
          </a:stretch>
        </p:blipFill>
        <p:spPr>
          <a:xfrm>
            <a:off x="801953" y="1296322"/>
            <a:ext cx="7991755" cy="4101588"/>
          </a:xfrm>
          <a:prstGeom prst="rect">
            <a:avLst/>
          </a:prstGeom>
        </p:spPr>
      </p:pic>
      <p:sp>
        <p:nvSpPr>
          <p:cNvPr id="5" name="TextBox 4"/>
          <p:cNvSpPr txBox="1"/>
          <p:nvPr/>
        </p:nvSpPr>
        <p:spPr>
          <a:xfrm>
            <a:off x="2054630" y="5643716"/>
            <a:ext cx="5486399" cy="646331"/>
          </a:xfrm>
          <a:prstGeom prst="rect">
            <a:avLst/>
          </a:prstGeom>
          <a:noFill/>
        </p:spPr>
        <p:txBody>
          <a:bodyPr wrap="square" rtlCol="0">
            <a:spAutoFit/>
          </a:bodyPr>
          <a:lstStyle/>
          <a:p>
            <a:pPr algn="ctr"/>
            <a:r>
              <a:rPr lang="en-US" dirty="0" smtClean="0"/>
              <a:t>This section is optional, but highly encouraged if you’re rating yourself as Exceptional or Needs to Improve.</a:t>
            </a:r>
            <a:endParaRPr lang="en-US" dirty="0"/>
          </a:p>
        </p:txBody>
      </p:sp>
    </p:spTree>
    <p:extLst>
      <p:ext uri="{BB962C8B-B14F-4D97-AF65-F5344CB8AC3E}">
        <p14:creationId xmlns:p14="http://schemas.microsoft.com/office/powerpoint/2010/main" val="4074927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67614" y="5342757"/>
            <a:ext cx="6943410" cy="1200329"/>
          </a:xfrm>
          <a:prstGeom prst="rect">
            <a:avLst/>
          </a:prstGeom>
          <a:noFill/>
        </p:spPr>
        <p:txBody>
          <a:bodyPr wrap="square" rtlCol="0">
            <a:spAutoFit/>
          </a:bodyPr>
          <a:lstStyle/>
          <a:p>
            <a:pPr algn="ctr"/>
            <a:r>
              <a:rPr lang="en-US" dirty="0" smtClean="0"/>
              <a:t>If you get this error message it can mean two things:</a:t>
            </a:r>
          </a:p>
          <a:p>
            <a:pPr marL="342900" indent="-342900" algn="ctr">
              <a:buAutoNum type="arabicPeriod"/>
            </a:pPr>
            <a:r>
              <a:rPr lang="en-US" dirty="0" smtClean="0"/>
              <a:t>You have not entered a rating in one or more of the rating sections.</a:t>
            </a:r>
          </a:p>
          <a:p>
            <a:pPr marL="342900" indent="-342900" algn="ctr">
              <a:buAutoNum type="arabicPeriod"/>
            </a:pPr>
            <a:r>
              <a:rPr lang="en-US" dirty="0" smtClean="0"/>
              <a:t>You did not enter </a:t>
            </a:r>
            <a:r>
              <a:rPr lang="en-US" u="sng" dirty="0" smtClean="0"/>
              <a:t>at least one</a:t>
            </a:r>
            <a:r>
              <a:rPr lang="en-US" dirty="0" smtClean="0"/>
              <a:t> goal into the Goals for Next Year section.</a:t>
            </a:r>
            <a:endParaRPr lang="en-US" dirty="0"/>
          </a:p>
        </p:txBody>
      </p:sp>
      <p:pic>
        <p:nvPicPr>
          <p:cNvPr id="2" name="Picture 1"/>
          <p:cNvPicPr>
            <a:picLocks noChangeAspect="1"/>
          </p:cNvPicPr>
          <p:nvPr/>
        </p:nvPicPr>
        <p:blipFill>
          <a:blip r:embed="rId2"/>
          <a:stretch>
            <a:fillRect/>
          </a:stretch>
        </p:blipFill>
        <p:spPr>
          <a:xfrm>
            <a:off x="1157994" y="191420"/>
            <a:ext cx="7762651" cy="5062847"/>
          </a:xfrm>
          <a:prstGeom prst="rect">
            <a:avLst/>
          </a:prstGeom>
        </p:spPr>
      </p:pic>
    </p:spTree>
    <p:extLst>
      <p:ext uri="{BB962C8B-B14F-4D97-AF65-F5344CB8AC3E}">
        <p14:creationId xmlns:p14="http://schemas.microsoft.com/office/powerpoint/2010/main" val="547200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65006" y="376233"/>
            <a:ext cx="7125468" cy="6147315"/>
          </a:xfrm>
          <a:prstGeom prst="rect">
            <a:avLst/>
          </a:prstGeom>
        </p:spPr>
      </p:pic>
    </p:spTree>
    <p:extLst>
      <p:ext uri="{BB962C8B-B14F-4D97-AF65-F5344CB8AC3E}">
        <p14:creationId xmlns:p14="http://schemas.microsoft.com/office/powerpoint/2010/main" val="2616082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1987" y="393290"/>
            <a:ext cx="6695768" cy="707886"/>
          </a:xfrm>
          <a:prstGeom prst="rect">
            <a:avLst/>
          </a:prstGeom>
          <a:noFill/>
        </p:spPr>
        <p:txBody>
          <a:bodyPr wrap="square" rtlCol="0">
            <a:spAutoFit/>
          </a:bodyPr>
          <a:lstStyle/>
          <a:p>
            <a:pPr algn="ctr"/>
            <a:r>
              <a:rPr lang="en-US" sz="4000" dirty="0" smtClean="0"/>
              <a:t>Manager Evaluation</a:t>
            </a:r>
            <a:endParaRPr lang="en-US" sz="4000" dirty="0"/>
          </a:p>
        </p:txBody>
      </p:sp>
      <p:pic>
        <p:nvPicPr>
          <p:cNvPr id="3" name="Picture 2"/>
          <p:cNvPicPr>
            <a:picLocks noChangeAspect="1"/>
          </p:cNvPicPr>
          <p:nvPr/>
        </p:nvPicPr>
        <p:blipFill rotWithShape="1">
          <a:blip r:embed="rId2"/>
          <a:srcRect l="2683" r="5328"/>
          <a:stretch/>
        </p:blipFill>
        <p:spPr>
          <a:xfrm>
            <a:off x="627679" y="1512592"/>
            <a:ext cx="8425885" cy="3280472"/>
          </a:xfrm>
          <a:prstGeom prst="rect">
            <a:avLst/>
          </a:prstGeom>
        </p:spPr>
      </p:pic>
      <p:sp>
        <p:nvSpPr>
          <p:cNvPr id="4" name="TextBox 3"/>
          <p:cNvSpPr txBox="1"/>
          <p:nvPr/>
        </p:nvSpPr>
        <p:spPr>
          <a:xfrm>
            <a:off x="2479258" y="5019814"/>
            <a:ext cx="4722725" cy="369332"/>
          </a:xfrm>
          <a:prstGeom prst="rect">
            <a:avLst/>
          </a:prstGeom>
          <a:noFill/>
        </p:spPr>
        <p:txBody>
          <a:bodyPr wrap="square" rtlCol="0">
            <a:spAutoFit/>
          </a:bodyPr>
          <a:lstStyle/>
          <a:p>
            <a:pPr algn="ctr"/>
            <a:r>
              <a:rPr lang="en-US" dirty="0" smtClean="0"/>
              <a:t>This is what the manager will see in their inbox.</a:t>
            </a:r>
            <a:endParaRPr lang="en-US" dirty="0"/>
          </a:p>
        </p:txBody>
      </p:sp>
    </p:spTree>
    <p:extLst>
      <p:ext uri="{BB962C8B-B14F-4D97-AF65-F5344CB8AC3E}">
        <p14:creationId xmlns:p14="http://schemas.microsoft.com/office/powerpoint/2010/main" val="202065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990" y="265471"/>
            <a:ext cx="6695768" cy="523220"/>
          </a:xfrm>
          <a:prstGeom prst="rect">
            <a:avLst/>
          </a:prstGeom>
          <a:noFill/>
        </p:spPr>
        <p:txBody>
          <a:bodyPr wrap="square" rtlCol="0">
            <a:spAutoFit/>
          </a:bodyPr>
          <a:lstStyle/>
          <a:p>
            <a:pPr algn="ctr"/>
            <a:r>
              <a:rPr lang="en-US" sz="2800" dirty="0" smtClean="0"/>
              <a:t>First Section: </a:t>
            </a:r>
            <a:r>
              <a:rPr lang="en-US" sz="2800" b="1" dirty="0" smtClean="0"/>
              <a:t>Job Competencies</a:t>
            </a:r>
            <a:endParaRPr lang="en-US" sz="2800" b="1" dirty="0"/>
          </a:p>
        </p:txBody>
      </p:sp>
      <p:pic>
        <p:nvPicPr>
          <p:cNvPr id="4" name="Picture 3"/>
          <p:cNvPicPr>
            <a:picLocks noChangeAspect="1"/>
          </p:cNvPicPr>
          <p:nvPr/>
        </p:nvPicPr>
        <p:blipFill>
          <a:blip r:embed="rId2"/>
          <a:stretch>
            <a:fillRect/>
          </a:stretch>
        </p:blipFill>
        <p:spPr>
          <a:xfrm>
            <a:off x="1767868" y="1081530"/>
            <a:ext cx="6304013" cy="5046278"/>
          </a:xfrm>
          <a:prstGeom prst="rect">
            <a:avLst/>
          </a:prstGeom>
        </p:spPr>
      </p:pic>
    </p:spTree>
    <p:extLst>
      <p:ext uri="{BB962C8B-B14F-4D97-AF65-F5344CB8AC3E}">
        <p14:creationId xmlns:p14="http://schemas.microsoft.com/office/powerpoint/2010/main" val="2462116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988" r="2288" b="632"/>
          <a:stretch/>
        </p:blipFill>
        <p:spPr>
          <a:xfrm>
            <a:off x="1248694" y="191575"/>
            <a:ext cx="4267201" cy="4217143"/>
          </a:xfrm>
          <a:prstGeom prst="rect">
            <a:avLst/>
          </a:prstGeom>
        </p:spPr>
      </p:pic>
      <p:pic>
        <p:nvPicPr>
          <p:cNvPr id="3" name="Picture 2"/>
          <p:cNvPicPr>
            <a:picLocks noChangeAspect="1"/>
          </p:cNvPicPr>
          <p:nvPr/>
        </p:nvPicPr>
        <p:blipFill rotWithShape="1">
          <a:blip r:embed="rId3"/>
          <a:srcRect l="1891" t="9928" r="-1" b="633"/>
          <a:stretch/>
        </p:blipFill>
        <p:spPr>
          <a:xfrm>
            <a:off x="4272038" y="2398469"/>
            <a:ext cx="4633207" cy="4242619"/>
          </a:xfrm>
          <a:prstGeom prst="rect">
            <a:avLst/>
          </a:prstGeom>
        </p:spPr>
      </p:pic>
    </p:spTree>
    <p:extLst>
      <p:ext uri="{BB962C8B-B14F-4D97-AF65-F5344CB8AC3E}">
        <p14:creationId xmlns:p14="http://schemas.microsoft.com/office/powerpoint/2010/main" val="246536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97526" y="392802"/>
            <a:ext cx="6695768" cy="707886"/>
          </a:xfrm>
          <a:prstGeom prst="rect">
            <a:avLst/>
          </a:prstGeom>
          <a:noFill/>
        </p:spPr>
        <p:txBody>
          <a:bodyPr wrap="square" rtlCol="0">
            <a:spAutoFit/>
          </a:bodyPr>
          <a:lstStyle/>
          <a:p>
            <a:pPr algn="ctr"/>
            <a:r>
              <a:rPr lang="en-US" sz="4000" dirty="0" smtClean="0"/>
              <a:t>Summary = Overall Rating</a:t>
            </a:r>
            <a:endParaRPr lang="en-US" sz="4000" dirty="0"/>
          </a:p>
        </p:txBody>
      </p:sp>
      <p:sp>
        <p:nvSpPr>
          <p:cNvPr id="4" name="TextBox 3"/>
          <p:cNvSpPr txBox="1"/>
          <p:nvPr/>
        </p:nvSpPr>
        <p:spPr>
          <a:xfrm>
            <a:off x="1954727" y="5004620"/>
            <a:ext cx="5781367" cy="923330"/>
          </a:xfrm>
          <a:prstGeom prst="rect">
            <a:avLst/>
          </a:prstGeom>
          <a:noFill/>
        </p:spPr>
        <p:txBody>
          <a:bodyPr wrap="square" rtlCol="0">
            <a:spAutoFit/>
          </a:bodyPr>
          <a:lstStyle/>
          <a:p>
            <a:pPr algn="ctr"/>
            <a:r>
              <a:rPr lang="en-US" dirty="0" smtClean="0"/>
              <a:t>At the very end of the “Job Competencies” section there is a summary section, that is where you will rate the employee’s overall performance.</a:t>
            </a:r>
            <a:endParaRPr lang="en-US" dirty="0"/>
          </a:p>
        </p:txBody>
      </p:sp>
      <p:pic>
        <p:nvPicPr>
          <p:cNvPr id="5" name="Picture 4"/>
          <p:cNvPicPr>
            <a:picLocks noChangeAspect="1"/>
          </p:cNvPicPr>
          <p:nvPr/>
        </p:nvPicPr>
        <p:blipFill rotWithShape="1">
          <a:blip r:embed="rId2"/>
          <a:srcRect l="8032" r="6384"/>
          <a:stretch/>
        </p:blipFill>
        <p:spPr>
          <a:xfrm>
            <a:off x="2274274" y="1337649"/>
            <a:ext cx="5142271" cy="3430010"/>
          </a:xfrm>
          <a:prstGeom prst="rect">
            <a:avLst/>
          </a:prstGeom>
        </p:spPr>
      </p:pic>
    </p:spTree>
    <p:extLst>
      <p:ext uri="{BB962C8B-B14F-4D97-AF65-F5344CB8AC3E}">
        <p14:creationId xmlns:p14="http://schemas.microsoft.com/office/powerpoint/2010/main" val="1147425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57802" y="1101214"/>
            <a:ext cx="7259852" cy="4300384"/>
          </a:xfrm>
          <a:prstGeom prst="rect">
            <a:avLst/>
          </a:prstGeom>
        </p:spPr>
      </p:pic>
      <p:sp>
        <p:nvSpPr>
          <p:cNvPr id="3" name="TextBox 2"/>
          <p:cNvSpPr txBox="1"/>
          <p:nvPr/>
        </p:nvSpPr>
        <p:spPr>
          <a:xfrm>
            <a:off x="1539844" y="324464"/>
            <a:ext cx="6695768" cy="523220"/>
          </a:xfrm>
          <a:prstGeom prst="rect">
            <a:avLst/>
          </a:prstGeom>
          <a:noFill/>
        </p:spPr>
        <p:txBody>
          <a:bodyPr wrap="square" rtlCol="0">
            <a:spAutoFit/>
          </a:bodyPr>
          <a:lstStyle/>
          <a:p>
            <a:pPr algn="ctr"/>
            <a:r>
              <a:rPr lang="en-US" sz="2800" dirty="0" smtClean="0"/>
              <a:t>Second Section: </a:t>
            </a:r>
            <a:r>
              <a:rPr lang="en-US" sz="2800" b="1" dirty="0" smtClean="0"/>
              <a:t>Goals for Next Year</a:t>
            </a:r>
            <a:endParaRPr lang="en-US" sz="2800" b="1" dirty="0"/>
          </a:p>
        </p:txBody>
      </p:sp>
      <p:sp>
        <p:nvSpPr>
          <p:cNvPr id="4" name="TextBox 3"/>
          <p:cNvSpPr txBox="1"/>
          <p:nvPr/>
        </p:nvSpPr>
        <p:spPr>
          <a:xfrm>
            <a:off x="2149444" y="5584722"/>
            <a:ext cx="5476568" cy="646331"/>
          </a:xfrm>
          <a:prstGeom prst="rect">
            <a:avLst/>
          </a:prstGeom>
          <a:noFill/>
        </p:spPr>
        <p:txBody>
          <a:bodyPr wrap="square" rtlCol="0">
            <a:spAutoFit/>
          </a:bodyPr>
          <a:lstStyle/>
          <a:p>
            <a:pPr algn="ctr"/>
            <a:r>
              <a:rPr lang="en-US" dirty="0" smtClean="0"/>
              <a:t>Please review your employee’s goals. If you’d like to add a goal for them, </a:t>
            </a:r>
            <a:r>
              <a:rPr lang="en-US" u="sng" dirty="0" smtClean="0"/>
              <a:t>make sure </a:t>
            </a:r>
            <a:r>
              <a:rPr lang="en-US" dirty="0" smtClean="0"/>
              <a:t>they are aware of it.</a:t>
            </a:r>
            <a:endParaRPr lang="en-US" dirty="0"/>
          </a:p>
        </p:txBody>
      </p:sp>
    </p:spTree>
    <p:extLst>
      <p:ext uri="{BB962C8B-B14F-4D97-AF65-F5344CB8AC3E}">
        <p14:creationId xmlns:p14="http://schemas.microsoft.com/office/powerpoint/2010/main" val="447014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0735" y="2130425"/>
            <a:ext cx="7772400" cy="1470025"/>
          </a:xfrm>
        </p:spPr>
        <p:txBody>
          <a:bodyPr/>
          <a:lstStyle/>
          <a:p>
            <a:r>
              <a:rPr lang="en-US" dirty="0" smtClean="0"/>
              <a:t>Annual Performance Evaluations</a:t>
            </a:r>
            <a:br>
              <a:rPr lang="en-US" dirty="0" smtClean="0"/>
            </a:br>
            <a:r>
              <a:rPr lang="en-US" sz="2400" dirty="0" smtClean="0"/>
              <a:t>(October)</a:t>
            </a:r>
            <a:endParaRPr lang="en-US" sz="2400" dirty="0"/>
          </a:p>
        </p:txBody>
      </p:sp>
      <p:sp>
        <p:nvSpPr>
          <p:cNvPr id="4" name="Subtitle 3"/>
          <p:cNvSpPr>
            <a:spLocks noGrp="1"/>
          </p:cNvSpPr>
          <p:nvPr>
            <p:ph type="subTitle" idx="1"/>
          </p:nvPr>
        </p:nvSpPr>
        <p:spPr>
          <a:xfrm>
            <a:off x="2699535" y="3600450"/>
            <a:ext cx="4114800" cy="1193800"/>
          </a:xfrm>
        </p:spPr>
        <p:txBody>
          <a:bodyPr>
            <a:normAutofit/>
          </a:bodyPr>
          <a:lstStyle/>
          <a:p>
            <a:r>
              <a:rPr lang="en-US" sz="6600" dirty="0" smtClean="0">
                <a:solidFill>
                  <a:srgbClr val="C00000"/>
                </a:solidFill>
              </a:rPr>
              <a:t>WORKDAY</a:t>
            </a:r>
          </a:p>
        </p:txBody>
      </p:sp>
      <p:sp>
        <p:nvSpPr>
          <p:cNvPr id="5" name="Rectangle 4"/>
          <p:cNvSpPr/>
          <p:nvPr/>
        </p:nvSpPr>
        <p:spPr>
          <a:xfrm>
            <a:off x="3554687" y="4532640"/>
            <a:ext cx="2565400" cy="523220"/>
          </a:xfrm>
          <a:prstGeom prst="rect">
            <a:avLst/>
          </a:prstGeom>
        </p:spPr>
        <p:txBody>
          <a:bodyPr wrap="square">
            <a:spAutoFit/>
          </a:bodyPr>
          <a:lstStyle/>
          <a:p>
            <a:pPr algn="ctr"/>
            <a:r>
              <a:rPr lang="en-US" sz="2800" dirty="0">
                <a:solidFill>
                  <a:srgbClr val="C00000"/>
                </a:solidFill>
              </a:rPr>
              <a:t>(online ratings)</a:t>
            </a:r>
            <a:endParaRPr lang="en-US" sz="2800" dirty="0"/>
          </a:p>
        </p:txBody>
      </p:sp>
    </p:spTree>
    <p:extLst>
      <p:ext uri="{BB962C8B-B14F-4D97-AF65-F5344CB8AC3E}">
        <p14:creationId xmlns:p14="http://schemas.microsoft.com/office/powerpoint/2010/main" val="21258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9844" y="324465"/>
            <a:ext cx="6695768" cy="523220"/>
          </a:xfrm>
          <a:prstGeom prst="rect">
            <a:avLst/>
          </a:prstGeom>
          <a:noFill/>
        </p:spPr>
        <p:txBody>
          <a:bodyPr wrap="square" rtlCol="0">
            <a:spAutoFit/>
          </a:bodyPr>
          <a:lstStyle/>
          <a:p>
            <a:pPr algn="ctr"/>
            <a:r>
              <a:rPr lang="en-US" sz="2800" dirty="0" smtClean="0"/>
              <a:t>Third Section: </a:t>
            </a:r>
            <a:r>
              <a:rPr lang="en-US" sz="2800" b="1" dirty="0" smtClean="0"/>
              <a:t>Supporting Documents</a:t>
            </a:r>
            <a:endParaRPr lang="en-US" sz="2800" b="1" dirty="0"/>
          </a:p>
        </p:txBody>
      </p:sp>
      <p:pic>
        <p:nvPicPr>
          <p:cNvPr id="4" name="Picture 3"/>
          <p:cNvPicPr>
            <a:picLocks noChangeAspect="1"/>
          </p:cNvPicPr>
          <p:nvPr/>
        </p:nvPicPr>
        <p:blipFill>
          <a:blip r:embed="rId2"/>
          <a:stretch>
            <a:fillRect/>
          </a:stretch>
        </p:blipFill>
        <p:spPr>
          <a:xfrm>
            <a:off x="947368" y="1097198"/>
            <a:ext cx="7880718" cy="4188850"/>
          </a:xfrm>
          <a:prstGeom prst="rect">
            <a:avLst/>
          </a:prstGeom>
        </p:spPr>
      </p:pic>
      <p:sp>
        <p:nvSpPr>
          <p:cNvPr id="5" name="TextBox 4"/>
          <p:cNvSpPr txBox="1"/>
          <p:nvPr/>
        </p:nvSpPr>
        <p:spPr>
          <a:xfrm>
            <a:off x="2031456" y="5535561"/>
            <a:ext cx="5712542" cy="646331"/>
          </a:xfrm>
          <a:prstGeom prst="rect">
            <a:avLst/>
          </a:prstGeom>
          <a:noFill/>
        </p:spPr>
        <p:txBody>
          <a:bodyPr wrap="square" rtlCol="0">
            <a:spAutoFit/>
          </a:bodyPr>
          <a:lstStyle/>
          <a:p>
            <a:pPr algn="ctr"/>
            <a:r>
              <a:rPr lang="en-US" dirty="0" smtClean="0"/>
              <a:t>This section is optional, but highly encouraged if you’re rating your employees as Exceptional or Needs to Improve.</a:t>
            </a:r>
            <a:endParaRPr lang="en-US" dirty="0"/>
          </a:p>
        </p:txBody>
      </p:sp>
    </p:spTree>
    <p:extLst>
      <p:ext uri="{BB962C8B-B14F-4D97-AF65-F5344CB8AC3E}">
        <p14:creationId xmlns:p14="http://schemas.microsoft.com/office/powerpoint/2010/main" val="2586607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15496" y="5565058"/>
            <a:ext cx="5456904" cy="646331"/>
          </a:xfrm>
          <a:prstGeom prst="rect">
            <a:avLst/>
          </a:prstGeom>
          <a:noFill/>
        </p:spPr>
        <p:txBody>
          <a:bodyPr wrap="square" rtlCol="0">
            <a:spAutoFit/>
          </a:bodyPr>
          <a:lstStyle/>
          <a:p>
            <a:pPr algn="ctr"/>
            <a:r>
              <a:rPr lang="en-US" dirty="0"/>
              <a:t>If you get this error message it </a:t>
            </a:r>
            <a:r>
              <a:rPr lang="en-US" dirty="0" smtClean="0"/>
              <a:t>means that you </a:t>
            </a:r>
            <a:r>
              <a:rPr lang="en-US" dirty="0"/>
              <a:t>have not entered a rating in one or more of the rating sections</a:t>
            </a:r>
            <a:r>
              <a:rPr lang="en-US" dirty="0" smtClean="0"/>
              <a:t>.</a:t>
            </a:r>
            <a:endParaRPr lang="en-US" dirty="0"/>
          </a:p>
        </p:txBody>
      </p:sp>
      <p:pic>
        <p:nvPicPr>
          <p:cNvPr id="4" name="Picture 3"/>
          <p:cNvPicPr>
            <a:picLocks noChangeAspect="1"/>
          </p:cNvPicPr>
          <p:nvPr/>
        </p:nvPicPr>
        <p:blipFill rotWithShape="1">
          <a:blip r:embed="rId2"/>
          <a:srcRect l="527" r="-1" b="587"/>
          <a:stretch/>
        </p:blipFill>
        <p:spPr>
          <a:xfrm>
            <a:off x="1218292" y="271986"/>
            <a:ext cx="7651313" cy="5145587"/>
          </a:xfrm>
          <a:prstGeom prst="rect">
            <a:avLst/>
          </a:prstGeom>
        </p:spPr>
      </p:pic>
    </p:spTree>
    <p:extLst>
      <p:ext uri="{BB962C8B-B14F-4D97-AF65-F5344CB8AC3E}">
        <p14:creationId xmlns:p14="http://schemas.microsoft.com/office/powerpoint/2010/main" val="3418298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81100" y="401895"/>
            <a:ext cx="7842381" cy="2066003"/>
          </a:xfrm>
          <a:prstGeom prst="rect">
            <a:avLst/>
          </a:prstGeom>
        </p:spPr>
      </p:pic>
      <p:sp>
        <p:nvSpPr>
          <p:cNvPr id="3" name="TextBox 2"/>
          <p:cNvSpPr txBox="1"/>
          <p:nvPr/>
        </p:nvSpPr>
        <p:spPr>
          <a:xfrm>
            <a:off x="1181100" y="4680154"/>
            <a:ext cx="7413523" cy="1477328"/>
          </a:xfrm>
          <a:prstGeom prst="rect">
            <a:avLst/>
          </a:prstGeom>
          <a:noFill/>
        </p:spPr>
        <p:txBody>
          <a:bodyPr wrap="square" rtlCol="0">
            <a:spAutoFit/>
          </a:bodyPr>
          <a:lstStyle/>
          <a:p>
            <a:pPr algn="ctr"/>
            <a:r>
              <a:rPr lang="en-US" sz="9000" dirty="0" smtClean="0"/>
              <a:t>HR REVIEWS</a:t>
            </a:r>
            <a:endParaRPr lang="en-US" sz="9000" dirty="0"/>
          </a:p>
        </p:txBody>
      </p:sp>
      <p:sp>
        <p:nvSpPr>
          <p:cNvPr id="4" name="Down Arrow 3"/>
          <p:cNvSpPr/>
          <p:nvPr/>
        </p:nvSpPr>
        <p:spPr>
          <a:xfrm>
            <a:off x="4356919" y="2738284"/>
            <a:ext cx="1061884" cy="167148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71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459" y="157316"/>
            <a:ext cx="6253316" cy="707886"/>
          </a:xfrm>
          <a:prstGeom prst="rect">
            <a:avLst/>
          </a:prstGeom>
          <a:noFill/>
        </p:spPr>
        <p:txBody>
          <a:bodyPr wrap="square" rtlCol="0">
            <a:spAutoFit/>
          </a:bodyPr>
          <a:lstStyle/>
          <a:p>
            <a:pPr algn="ctr"/>
            <a:r>
              <a:rPr lang="en-US" sz="4000" dirty="0" smtClean="0"/>
              <a:t>Manager Acknowledgement</a:t>
            </a:r>
            <a:endParaRPr lang="en-US" sz="4000" dirty="0"/>
          </a:p>
        </p:txBody>
      </p:sp>
      <p:pic>
        <p:nvPicPr>
          <p:cNvPr id="3" name="Picture 2"/>
          <p:cNvPicPr>
            <a:picLocks noChangeAspect="1"/>
          </p:cNvPicPr>
          <p:nvPr/>
        </p:nvPicPr>
        <p:blipFill>
          <a:blip r:embed="rId2"/>
          <a:stretch>
            <a:fillRect/>
          </a:stretch>
        </p:blipFill>
        <p:spPr>
          <a:xfrm>
            <a:off x="885372" y="1069239"/>
            <a:ext cx="8052150" cy="4729971"/>
          </a:xfrm>
          <a:prstGeom prst="rect">
            <a:avLst/>
          </a:prstGeom>
        </p:spPr>
      </p:pic>
      <p:sp>
        <p:nvSpPr>
          <p:cNvPr id="4" name="TextBox 3"/>
          <p:cNvSpPr txBox="1"/>
          <p:nvPr/>
        </p:nvSpPr>
        <p:spPr>
          <a:xfrm>
            <a:off x="693643" y="5928852"/>
            <a:ext cx="8435607" cy="646331"/>
          </a:xfrm>
          <a:prstGeom prst="rect">
            <a:avLst/>
          </a:prstGeom>
          <a:noFill/>
        </p:spPr>
        <p:txBody>
          <a:bodyPr wrap="square" rtlCol="0">
            <a:spAutoFit/>
          </a:bodyPr>
          <a:lstStyle/>
          <a:p>
            <a:pPr algn="ctr"/>
            <a:r>
              <a:rPr lang="en-US" dirty="0" smtClean="0"/>
              <a:t>After HR reviews it, the manager must acknowledge that the ratings are accurate and that the goals entered in the review were discussed with the employee.</a:t>
            </a:r>
            <a:endParaRPr lang="en-US" dirty="0"/>
          </a:p>
        </p:txBody>
      </p:sp>
    </p:spTree>
    <p:extLst>
      <p:ext uri="{BB962C8B-B14F-4D97-AF65-F5344CB8AC3E}">
        <p14:creationId xmlns:p14="http://schemas.microsoft.com/office/powerpoint/2010/main" val="2564902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9471" y="186812"/>
            <a:ext cx="6518787" cy="707886"/>
          </a:xfrm>
          <a:prstGeom prst="rect">
            <a:avLst/>
          </a:prstGeom>
          <a:noFill/>
        </p:spPr>
        <p:txBody>
          <a:bodyPr wrap="square" rtlCol="0">
            <a:spAutoFit/>
          </a:bodyPr>
          <a:lstStyle/>
          <a:p>
            <a:pPr algn="ctr"/>
            <a:r>
              <a:rPr lang="en-US" sz="4000" dirty="0" smtClean="0"/>
              <a:t>Employee Acknowledgement</a:t>
            </a:r>
            <a:endParaRPr lang="en-US" sz="4000" dirty="0"/>
          </a:p>
        </p:txBody>
      </p:sp>
      <p:pic>
        <p:nvPicPr>
          <p:cNvPr id="3" name="Picture 2"/>
          <p:cNvPicPr>
            <a:picLocks noChangeAspect="1"/>
          </p:cNvPicPr>
          <p:nvPr/>
        </p:nvPicPr>
        <p:blipFill>
          <a:blip r:embed="rId2"/>
          <a:stretch>
            <a:fillRect/>
          </a:stretch>
        </p:blipFill>
        <p:spPr>
          <a:xfrm>
            <a:off x="828712" y="1170078"/>
            <a:ext cx="8142302" cy="4621161"/>
          </a:xfrm>
          <a:prstGeom prst="rect">
            <a:avLst/>
          </a:prstGeom>
        </p:spPr>
      </p:pic>
      <p:sp>
        <p:nvSpPr>
          <p:cNvPr id="4" name="TextBox 3"/>
          <p:cNvSpPr txBox="1"/>
          <p:nvPr/>
        </p:nvSpPr>
        <p:spPr>
          <a:xfrm>
            <a:off x="828712" y="5987884"/>
            <a:ext cx="8142302" cy="369332"/>
          </a:xfrm>
          <a:prstGeom prst="rect">
            <a:avLst/>
          </a:prstGeom>
          <a:noFill/>
        </p:spPr>
        <p:txBody>
          <a:bodyPr wrap="square" rtlCol="0">
            <a:spAutoFit/>
          </a:bodyPr>
          <a:lstStyle/>
          <a:p>
            <a:pPr algn="ctr"/>
            <a:r>
              <a:rPr lang="en-US" dirty="0"/>
              <a:t>After </a:t>
            </a:r>
            <a:r>
              <a:rPr lang="en-US" dirty="0" smtClean="0"/>
              <a:t>the manager acknowledges the review, the employee must also acknowledge.</a:t>
            </a:r>
            <a:endParaRPr lang="en-US" dirty="0"/>
          </a:p>
        </p:txBody>
      </p:sp>
    </p:spTree>
    <p:extLst>
      <p:ext uri="{BB962C8B-B14F-4D97-AF65-F5344CB8AC3E}">
        <p14:creationId xmlns:p14="http://schemas.microsoft.com/office/powerpoint/2010/main" val="4052209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6823" y="1425677"/>
            <a:ext cx="8311127" cy="3657600"/>
          </a:xfrm>
          <a:prstGeom prst="rect">
            <a:avLst/>
          </a:prstGeom>
        </p:spPr>
      </p:pic>
      <p:sp>
        <p:nvSpPr>
          <p:cNvPr id="4" name="TextBox 3"/>
          <p:cNvSpPr txBox="1"/>
          <p:nvPr/>
        </p:nvSpPr>
        <p:spPr>
          <a:xfrm>
            <a:off x="1917289" y="373626"/>
            <a:ext cx="5850193" cy="707886"/>
          </a:xfrm>
          <a:prstGeom prst="rect">
            <a:avLst/>
          </a:prstGeom>
          <a:noFill/>
        </p:spPr>
        <p:txBody>
          <a:bodyPr wrap="square" rtlCol="0">
            <a:spAutoFit/>
          </a:bodyPr>
          <a:lstStyle/>
          <a:p>
            <a:pPr algn="ctr"/>
            <a:r>
              <a:rPr lang="en-US" sz="4000" dirty="0" smtClean="0"/>
              <a:t>Employee/Manager View</a:t>
            </a:r>
            <a:endParaRPr lang="en-US" sz="4000" dirty="0"/>
          </a:p>
        </p:txBody>
      </p:sp>
      <p:sp>
        <p:nvSpPr>
          <p:cNvPr id="3" name="TextBox 2"/>
          <p:cNvSpPr txBox="1"/>
          <p:nvPr/>
        </p:nvSpPr>
        <p:spPr>
          <a:xfrm>
            <a:off x="978308" y="5299587"/>
            <a:ext cx="7728153" cy="923330"/>
          </a:xfrm>
          <a:prstGeom prst="rect">
            <a:avLst/>
          </a:prstGeom>
          <a:noFill/>
        </p:spPr>
        <p:txBody>
          <a:bodyPr wrap="square" rtlCol="0">
            <a:spAutoFit/>
          </a:bodyPr>
          <a:lstStyle/>
          <a:p>
            <a:pPr algn="ctr"/>
            <a:r>
              <a:rPr lang="en-US" dirty="0" smtClean="0"/>
              <a:t>Both the manager and employee can go back and review an employee’s performance evaluation after it is completed. To view, go to the employee’s profile, select Performance, and click on Performance Reviews.</a:t>
            </a:r>
            <a:endParaRPr lang="en-US" dirty="0"/>
          </a:p>
        </p:txBody>
      </p:sp>
    </p:spTree>
    <p:extLst>
      <p:ext uri="{BB962C8B-B14F-4D97-AF65-F5344CB8AC3E}">
        <p14:creationId xmlns:p14="http://schemas.microsoft.com/office/powerpoint/2010/main" val="3089495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0659" y="2399071"/>
            <a:ext cx="8160775" cy="3970318"/>
          </a:xfrm>
          <a:prstGeom prst="rect">
            <a:avLst/>
          </a:prstGeom>
          <a:noFill/>
        </p:spPr>
        <p:txBody>
          <a:bodyPr wrap="square" rtlCol="0">
            <a:spAutoFit/>
          </a:bodyPr>
          <a:lstStyle/>
          <a:p>
            <a:r>
              <a:rPr lang="en-US" sz="3600" b="1" dirty="0" smtClean="0"/>
              <a:t>Search </a:t>
            </a:r>
            <a:r>
              <a:rPr lang="en-US" sz="3600" b="1" dirty="0" smtClean="0">
                <a:solidFill>
                  <a:srgbClr val="0066FF"/>
                </a:solidFill>
              </a:rPr>
              <a:t>Employee Review Status Summary </a:t>
            </a:r>
            <a:r>
              <a:rPr lang="en-US" sz="3600" b="1" dirty="0" smtClean="0"/>
              <a:t>in your Workday search bar.</a:t>
            </a:r>
            <a:endParaRPr lang="en-US" sz="3600" b="1" dirty="0" smtClean="0">
              <a:solidFill>
                <a:srgbClr val="0066FF"/>
              </a:solidFill>
            </a:endParaRPr>
          </a:p>
          <a:p>
            <a:pPr marL="1028700" lvl="1" indent="-571500">
              <a:buFont typeface="Arial" panose="020B0604020202020204" pitchFamily="34" charset="0"/>
              <a:buChar char="•"/>
            </a:pPr>
            <a:r>
              <a:rPr lang="en-US" sz="3600" b="1" dirty="0" smtClean="0"/>
              <a:t>Review Templates</a:t>
            </a:r>
          </a:p>
          <a:p>
            <a:pPr marL="1028700" lvl="1" indent="-571500">
              <a:buFont typeface="Arial" panose="020B0604020202020204" pitchFamily="34" charset="0"/>
              <a:buChar char="•"/>
            </a:pPr>
            <a:r>
              <a:rPr lang="en-US" sz="3600" b="1" dirty="0" smtClean="0"/>
              <a:t>All Review Templates</a:t>
            </a:r>
          </a:p>
          <a:p>
            <a:pPr marL="1028700" lvl="1" indent="-571500">
              <a:buFont typeface="Arial" panose="020B0604020202020204" pitchFamily="34" charset="0"/>
              <a:buChar char="•"/>
            </a:pPr>
            <a:r>
              <a:rPr lang="en-US" sz="3600" b="1" dirty="0" smtClean="0"/>
              <a:t>Annual Performance Evaluation (Basic)</a:t>
            </a:r>
          </a:p>
          <a:p>
            <a:pPr marL="1028700" lvl="1" indent="-571500">
              <a:buFont typeface="Arial" panose="020B0604020202020204" pitchFamily="34" charset="0"/>
              <a:buChar char="•"/>
            </a:pPr>
            <a:r>
              <a:rPr lang="en-US" sz="3600" b="1" dirty="0" smtClean="0">
                <a:solidFill>
                  <a:schemeClr val="accent6">
                    <a:lumMod val="75000"/>
                  </a:schemeClr>
                </a:solidFill>
              </a:rPr>
              <a:t>OK</a:t>
            </a:r>
            <a:endParaRPr lang="en-US" sz="3600" b="1" dirty="0">
              <a:solidFill>
                <a:schemeClr val="accent6">
                  <a:lumMod val="75000"/>
                </a:schemeClr>
              </a:solidFill>
            </a:endParaRPr>
          </a:p>
        </p:txBody>
      </p:sp>
      <p:sp>
        <p:nvSpPr>
          <p:cNvPr id="3" name="TextBox 2"/>
          <p:cNvSpPr txBox="1"/>
          <p:nvPr/>
        </p:nvSpPr>
        <p:spPr>
          <a:xfrm>
            <a:off x="1440427" y="412955"/>
            <a:ext cx="7561007" cy="1569660"/>
          </a:xfrm>
          <a:prstGeom prst="rect">
            <a:avLst/>
          </a:prstGeom>
          <a:noFill/>
        </p:spPr>
        <p:txBody>
          <a:bodyPr wrap="square" rtlCol="0">
            <a:spAutoFit/>
          </a:bodyPr>
          <a:lstStyle/>
          <a:p>
            <a:r>
              <a:rPr lang="en-US" sz="2400" dirty="0" smtClean="0"/>
              <a:t>*Managers can review the status of an employee’s performance evaluation at any point in the process.</a:t>
            </a:r>
          </a:p>
          <a:p>
            <a:r>
              <a:rPr lang="en-US" sz="2400" dirty="0" smtClean="0"/>
              <a:t>Directors and managers can see the evaluations for all employees within their organization*</a:t>
            </a:r>
            <a:endParaRPr lang="en-US" sz="2400" dirty="0"/>
          </a:p>
        </p:txBody>
      </p:sp>
    </p:spTree>
    <p:extLst>
      <p:ext uri="{BB962C8B-B14F-4D97-AF65-F5344CB8AC3E}">
        <p14:creationId xmlns:p14="http://schemas.microsoft.com/office/powerpoint/2010/main" val="22444899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3" y="1614777"/>
            <a:ext cx="8229600" cy="922361"/>
          </a:xfrm>
        </p:spPr>
        <p:txBody>
          <a:bodyPr>
            <a:normAutofit fontScale="90000"/>
          </a:bodyPr>
          <a:lstStyle/>
          <a:p>
            <a:r>
              <a:rPr lang="en-US" sz="5300" dirty="0"/>
              <a:t>Human </a:t>
            </a:r>
            <a:r>
              <a:rPr lang="en-US" sz="5300" b="1" i="1" dirty="0">
                <a:solidFill>
                  <a:srgbClr val="376092"/>
                </a:solidFill>
              </a:rPr>
              <a:t>Resources</a:t>
            </a:r>
            <a:r>
              <a:rPr lang="en-US" dirty="0"/>
              <a:t/>
            </a:r>
            <a:br>
              <a:rPr lang="en-US" dirty="0"/>
            </a:br>
            <a:endParaRPr lang="en-US" sz="3600" dirty="0"/>
          </a:p>
        </p:txBody>
      </p:sp>
      <p:sp>
        <p:nvSpPr>
          <p:cNvPr id="3" name="Rectangle 2"/>
          <p:cNvSpPr/>
          <p:nvPr/>
        </p:nvSpPr>
        <p:spPr>
          <a:xfrm>
            <a:off x="2612572" y="5078187"/>
            <a:ext cx="4425043" cy="707886"/>
          </a:xfrm>
          <a:prstGeom prst="rect">
            <a:avLst/>
          </a:prstGeom>
        </p:spPr>
        <p:txBody>
          <a:bodyPr wrap="square">
            <a:spAutoFit/>
          </a:bodyPr>
          <a:lstStyle/>
          <a:p>
            <a:pPr algn="ctr"/>
            <a:r>
              <a:rPr lang="en-US" sz="2000" dirty="0">
                <a:solidFill>
                  <a:srgbClr val="376092"/>
                </a:solidFill>
              </a:rPr>
              <a:t>“</a:t>
            </a:r>
            <a:r>
              <a:rPr lang="en-US" sz="2000" b="1" dirty="0">
                <a:solidFill>
                  <a:srgbClr val="376092"/>
                </a:solidFill>
              </a:rPr>
              <a:t>Partner with Human Resources to Find Solutions</a:t>
            </a:r>
            <a:r>
              <a:rPr lang="en-US" sz="2000" dirty="0">
                <a:solidFill>
                  <a:srgbClr val="376092"/>
                </a:solidFill>
              </a:rPr>
              <a:t>”</a:t>
            </a:r>
          </a:p>
        </p:txBody>
      </p:sp>
      <p:sp>
        <p:nvSpPr>
          <p:cNvPr id="4" name="Title 1"/>
          <p:cNvSpPr txBox="1">
            <a:spLocks/>
          </p:cNvSpPr>
          <p:nvPr/>
        </p:nvSpPr>
        <p:spPr>
          <a:xfrm>
            <a:off x="683623" y="3088904"/>
            <a:ext cx="8229600" cy="1143000"/>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300" b="1" dirty="0" smtClean="0">
                <a:solidFill>
                  <a:srgbClr val="990033"/>
                </a:solidFill>
              </a:rPr>
              <a:t>WORKDAY</a:t>
            </a:r>
            <a:r>
              <a:rPr lang="en-US" sz="5300" dirty="0" smtClean="0">
                <a:solidFill>
                  <a:srgbClr val="990033"/>
                </a:solidFill>
              </a:rPr>
              <a:t> Help Desk</a:t>
            </a:r>
            <a:endParaRPr lang="en-US" sz="3600" dirty="0">
              <a:solidFill>
                <a:srgbClr val="990033"/>
              </a:solidFill>
            </a:endParaRPr>
          </a:p>
        </p:txBody>
      </p:sp>
      <p:sp>
        <p:nvSpPr>
          <p:cNvPr id="5" name="Rectangle 4"/>
          <p:cNvSpPr/>
          <p:nvPr/>
        </p:nvSpPr>
        <p:spPr>
          <a:xfrm>
            <a:off x="3836144" y="2228246"/>
            <a:ext cx="2165411" cy="584775"/>
          </a:xfrm>
          <a:prstGeom prst="rect">
            <a:avLst/>
          </a:prstGeom>
        </p:spPr>
        <p:txBody>
          <a:bodyPr wrap="square">
            <a:spAutoFit/>
          </a:bodyPr>
          <a:lstStyle/>
          <a:p>
            <a:r>
              <a:rPr lang="en-US" sz="3200" dirty="0"/>
              <a:t>ext. 5-3716</a:t>
            </a:r>
          </a:p>
        </p:txBody>
      </p:sp>
    </p:spTree>
    <p:extLst>
      <p:ext uri="{BB962C8B-B14F-4D97-AF65-F5344CB8AC3E}">
        <p14:creationId xmlns:p14="http://schemas.microsoft.com/office/powerpoint/2010/main" val="59409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grpId="0" nodeType="clickEffect">
                                  <p:stCondLst>
                                    <p:cond delay="0"/>
                                  </p:stCondLst>
                                  <p:childTnLst>
                                    <p:animRot by="120000">
                                      <p:cBhvr>
                                        <p:cTn id="11" dur="125" fill="hold">
                                          <p:stCondLst>
                                            <p:cond delay="0"/>
                                          </p:stCondLst>
                                        </p:cTn>
                                        <p:tgtEl>
                                          <p:spTgt spid="5"/>
                                        </p:tgtEl>
                                        <p:attrNameLst>
                                          <p:attrName>r</p:attrName>
                                        </p:attrNameLst>
                                      </p:cBhvr>
                                    </p:animRot>
                                    <p:animRot by="-240000">
                                      <p:cBhvr>
                                        <p:cTn id="12" dur="250" fill="hold">
                                          <p:stCondLst>
                                            <p:cond delay="250"/>
                                          </p:stCondLst>
                                        </p:cTn>
                                        <p:tgtEl>
                                          <p:spTgt spid="5"/>
                                        </p:tgtEl>
                                        <p:attrNameLst>
                                          <p:attrName>r</p:attrName>
                                        </p:attrNameLst>
                                      </p:cBhvr>
                                    </p:animRot>
                                    <p:animRot by="240000">
                                      <p:cBhvr>
                                        <p:cTn id="13" dur="250" fill="hold">
                                          <p:stCondLst>
                                            <p:cond delay="500"/>
                                          </p:stCondLst>
                                        </p:cTn>
                                        <p:tgtEl>
                                          <p:spTgt spid="5"/>
                                        </p:tgtEl>
                                        <p:attrNameLst>
                                          <p:attrName>r</p:attrName>
                                        </p:attrNameLst>
                                      </p:cBhvr>
                                    </p:animRot>
                                    <p:animRot by="-240000">
                                      <p:cBhvr>
                                        <p:cTn id="14" dur="250" fill="hold">
                                          <p:stCondLst>
                                            <p:cond delay="750"/>
                                          </p:stCondLst>
                                        </p:cTn>
                                        <p:tgtEl>
                                          <p:spTgt spid="5"/>
                                        </p:tgtEl>
                                        <p:attrNameLst>
                                          <p:attrName>r</p:attrName>
                                        </p:attrNameLst>
                                      </p:cBhvr>
                                    </p:animRot>
                                    <p:animRot by="120000">
                                      <p:cBhvr>
                                        <p:cTn id="15" dur="250" fill="hold">
                                          <p:stCondLst>
                                            <p:cond delay="1000"/>
                                          </p:stCondLst>
                                        </p:cTn>
                                        <p:tgtEl>
                                          <p:spTgt spid="5"/>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250" fill="hold"/>
                                        <p:tgtEl>
                                          <p:spTgt spid="3"/>
                                        </p:tgtEl>
                                        <p:attrNameLst>
                                          <p:attrName>ppt_w</p:attrName>
                                        </p:attrNameLst>
                                      </p:cBhvr>
                                      <p:tavLst>
                                        <p:tav tm="0">
                                          <p:val>
                                            <p:fltVal val="0"/>
                                          </p:val>
                                        </p:tav>
                                        <p:tav tm="100000">
                                          <p:val>
                                            <p:strVal val="#ppt_w"/>
                                          </p:val>
                                        </p:tav>
                                      </p:tavLst>
                                    </p:anim>
                                    <p:anim calcmode="lin" valueType="num">
                                      <p:cBhvr>
                                        <p:cTn id="21" dur="1250" fill="hold"/>
                                        <p:tgtEl>
                                          <p:spTgt spid="3"/>
                                        </p:tgtEl>
                                        <p:attrNameLst>
                                          <p:attrName>ppt_h</p:attrName>
                                        </p:attrNameLst>
                                      </p:cBhvr>
                                      <p:tavLst>
                                        <p:tav tm="0">
                                          <p:val>
                                            <p:fltVal val="0"/>
                                          </p:val>
                                        </p:tav>
                                        <p:tav tm="100000">
                                          <p:val>
                                            <p:strVal val="#ppt_h"/>
                                          </p:val>
                                        </p:tav>
                                      </p:tavLst>
                                    </p:anim>
                                    <p:animEffect transition="in" filter="fade">
                                      <p:cBhvr>
                                        <p:cTn id="22"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4843" y="5344298"/>
            <a:ext cx="7463481" cy="673443"/>
          </a:xfrm>
        </p:spPr>
        <p:txBody>
          <a:bodyPr>
            <a:normAutofit/>
          </a:bodyPr>
          <a:lstStyle/>
          <a:p>
            <a:r>
              <a:rPr lang="en-US" sz="2400" dirty="0" smtClean="0">
                <a:solidFill>
                  <a:srgbClr val="C00000"/>
                </a:solidFill>
              </a:rPr>
              <a:t>						</a:t>
            </a:r>
            <a:endParaRPr lang="en-US" sz="2400" dirty="0">
              <a:solidFill>
                <a:srgbClr val="C00000"/>
              </a:solidFill>
            </a:endParaRPr>
          </a:p>
        </p:txBody>
      </p:sp>
      <p:sp>
        <p:nvSpPr>
          <p:cNvPr id="4" name="Content Placeholder 3"/>
          <p:cNvSpPr>
            <a:spLocks noGrp="1"/>
          </p:cNvSpPr>
          <p:nvPr>
            <p:ph sz="half" idx="1"/>
          </p:nvPr>
        </p:nvSpPr>
        <p:spPr>
          <a:xfrm>
            <a:off x="667265" y="926758"/>
            <a:ext cx="3571104" cy="4705136"/>
          </a:xfrm>
        </p:spPr>
        <p:txBody>
          <a:bodyPr>
            <a:normAutofit/>
          </a:bodyPr>
          <a:lstStyle/>
          <a:p>
            <a:pPr marL="0" indent="0" algn="ctr">
              <a:buNone/>
            </a:pPr>
            <a:r>
              <a:rPr lang="en-US" dirty="0" smtClean="0"/>
              <a:t>Mentoring</a:t>
            </a:r>
          </a:p>
          <a:p>
            <a:endParaRPr lang="en-US" dirty="0"/>
          </a:p>
          <a:p>
            <a:endParaRPr lang="en-US" dirty="0" smtClean="0"/>
          </a:p>
          <a:p>
            <a:endParaRPr lang="en-US" dirty="0"/>
          </a:p>
          <a:p>
            <a:endParaRPr lang="en-US" dirty="0" smtClean="0"/>
          </a:p>
          <a:p>
            <a:endParaRPr lang="en-US" dirty="0"/>
          </a:p>
          <a:p>
            <a:endParaRPr lang="en-US" dirty="0" smtClean="0"/>
          </a:p>
          <a:p>
            <a:pPr marL="0" indent="0" algn="ctr">
              <a:buNone/>
            </a:pPr>
            <a:r>
              <a:rPr lang="en-US" dirty="0" smtClean="0"/>
              <a:t> (regular interviews)</a:t>
            </a:r>
            <a:endParaRPr lang="en-US" dirty="0"/>
          </a:p>
        </p:txBody>
      </p:sp>
      <p:sp>
        <p:nvSpPr>
          <p:cNvPr id="5" name="Content Placeholder 4"/>
          <p:cNvSpPr>
            <a:spLocks noGrp="1"/>
          </p:cNvSpPr>
          <p:nvPr>
            <p:ph sz="half" idx="2"/>
          </p:nvPr>
        </p:nvSpPr>
        <p:spPr>
          <a:xfrm>
            <a:off x="4856206" y="902044"/>
            <a:ext cx="3978876" cy="4754563"/>
          </a:xfrm>
        </p:spPr>
        <p:txBody>
          <a:bodyPr>
            <a:normAutofit/>
          </a:bodyPr>
          <a:lstStyle/>
          <a:p>
            <a:pPr marL="0" indent="0" algn="ctr">
              <a:buNone/>
            </a:pPr>
            <a:r>
              <a:rPr lang="en-US" dirty="0" smtClean="0"/>
              <a:t>Annual Performance</a:t>
            </a:r>
            <a:endParaRPr lang="en-US" sz="800" dirty="0" smtClean="0"/>
          </a:p>
          <a:p>
            <a:pPr marL="0" indent="0" algn="ctr">
              <a:buNone/>
            </a:pPr>
            <a:r>
              <a:rPr lang="en-US" dirty="0" smtClean="0"/>
              <a:t>Evaluation</a:t>
            </a:r>
          </a:p>
          <a:p>
            <a:endParaRPr lang="en-US" dirty="0"/>
          </a:p>
          <a:p>
            <a:endParaRPr lang="en-US" dirty="0" smtClean="0"/>
          </a:p>
          <a:p>
            <a:endParaRPr lang="en-US" dirty="0" smtClean="0"/>
          </a:p>
          <a:p>
            <a:endParaRPr lang="en-US" dirty="0" smtClean="0"/>
          </a:p>
          <a:p>
            <a:endParaRPr lang="en-US" dirty="0"/>
          </a:p>
          <a:p>
            <a:pPr marL="0" indent="0" algn="ctr">
              <a:buNone/>
            </a:pPr>
            <a:r>
              <a:rPr lang="en-US" dirty="0" smtClean="0"/>
              <a:t>(one-time rating)</a:t>
            </a:r>
            <a:endParaRPr lang="en-US" dirty="0"/>
          </a:p>
        </p:txBody>
      </p:sp>
      <p:sp>
        <p:nvSpPr>
          <p:cNvPr id="8" name="Rectangle 7"/>
          <p:cNvSpPr/>
          <p:nvPr/>
        </p:nvSpPr>
        <p:spPr>
          <a:xfrm>
            <a:off x="432486" y="5698879"/>
            <a:ext cx="4263082" cy="646331"/>
          </a:xfrm>
          <a:prstGeom prst="rect">
            <a:avLst/>
          </a:prstGeom>
        </p:spPr>
        <p:txBody>
          <a:bodyPr wrap="square">
            <a:spAutoFit/>
          </a:bodyPr>
          <a:lstStyle/>
          <a:p>
            <a:pPr algn="ctr"/>
            <a:r>
              <a:rPr lang="en-US" dirty="0" smtClean="0">
                <a:solidFill>
                  <a:srgbClr val="C00000"/>
                </a:solidFill>
              </a:rPr>
              <a:t>November    		 </a:t>
            </a:r>
            <a:r>
              <a:rPr lang="en-US" dirty="0">
                <a:solidFill>
                  <a:srgbClr val="C00000"/>
                </a:solidFill>
              </a:rPr>
              <a:t>–  </a:t>
            </a:r>
            <a:r>
              <a:rPr lang="en-US" dirty="0" smtClean="0">
                <a:solidFill>
                  <a:srgbClr val="C00000"/>
                </a:solidFill>
              </a:rPr>
              <a:t>		   September</a:t>
            </a:r>
          </a:p>
          <a:p>
            <a:pPr algn="ctr"/>
            <a:r>
              <a:rPr lang="en-US" b="1" dirty="0" smtClean="0">
                <a:solidFill>
                  <a:srgbClr val="C00000"/>
                </a:solidFill>
              </a:rPr>
              <a:t>[__________________________________]</a:t>
            </a:r>
            <a:endParaRPr lang="en-US" dirty="0"/>
          </a:p>
        </p:txBody>
      </p:sp>
      <p:sp>
        <p:nvSpPr>
          <p:cNvPr id="9" name="Rectangle 8"/>
          <p:cNvSpPr/>
          <p:nvPr/>
        </p:nvSpPr>
        <p:spPr>
          <a:xfrm>
            <a:off x="5857102" y="5711235"/>
            <a:ext cx="1816444" cy="646331"/>
          </a:xfrm>
          <a:prstGeom prst="rect">
            <a:avLst/>
          </a:prstGeom>
        </p:spPr>
        <p:txBody>
          <a:bodyPr wrap="square">
            <a:spAutoFit/>
          </a:bodyPr>
          <a:lstStyle/>
          <a:p>
            <a:pPr algn="ctr"/>
            <a:r>
              <a:rPr lang="en-US" dirty="0" smtClean="0">
                <a:solidFill>
                  <a:srgbClr val="C00000"/>
                </a:solidFill>
              </a:rPr>
              <a:t>October</a:t>
            </a:r>
          </a:p>
          <a:p>
            <a:pPr algn="ctr"/>
            <a:r>
              <a:rPr lang="en-US" b="1" dirty="0" smtClean="0">
                <a:solidFill>
                  <a:srgbClr val="C00000"/>
                </a:solidFill>
              </a:rPr>
              <a:t>[_______]</a:t>
            </a:r>
            <a:endParaRPr lang="en-US" dirty="0"/>
          </a:p>
        </p:txBody>
      </p:sp>
      <p:sp>
        <p:nvSpPr>
          <p:cNvPr id="11" name="Right Arrow 10"/>
          <p:cNvSpPr/>
          <p:nvPr/>
        </p:nvSpPr>
        <p:spPr>
          <a:xfrm>
            <a:off x="3801326" y="2919914"/>
            <a:ext cx="914400" cy="48178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pic>
        <p:nvPicPr>
          <p:cNvPr id="13" name="Picture 12"/>
          <p:cNvPicPr>
            <a:picLocks noChangeAspect="1"/>
          </p:cNvPicPr>
          <p:nvPr/>
        </p:nvPicPr>
        <p:blipFill>
          <a:blip r:embed="rId3"/>
          <a:stretch>
            <a:fillRect/>
          </a:stretch>
        </p:blipFill>
        <p:spPr>
          <a:xfrm>
            <a:off x="4878340" y="1927655"/>
            <a:ext cx="4059162" cy="2434280"/>
          </a:xfrm>
          <a:prstGeom prst="rect">
            <a:avLst/>
          </a:prstGeom>
        </p:spPr>
      </p:pic>
      <p:pic>
        <p:nvPicPr>
          <p:cNvPr id="12" name="Content Placeholder 4"/>
          <p:cNvPicPr>
            <a:picLocks noChangeAspect="1"/>
          </p:cNvPicPr>
          <p:nvPr/>
        </p:nvPicPr>
        <p:blipFill>
          <a:blip r:embed="rId4"/>
          <a:stretch>
            <a:fillRect/>
          </a:stretch>
        </p:blipFill>
        <p:spPr>
          <a:xfrm>
            <a:off x="1268058" y="1445738"/>
            <a:ext cx="2426612" cy="3163407"/>
          </a:xfrm>
          <a:prstGeom prst="rect">
            <a:avLst/>
          </a:prstGeom>
        </p:spPr>
      </p:pic>
    </p:spTree>
    <p:extLst>
      <p:ext uri="{BB962C8B-B14F-4D97-AF65-F5344CB8AC3E}">
        <p14:creationId xmlns:p14="http://schemas.microsoft.com/office/powerpoint/2010/main" val="3698494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250" fill="hold"/>
                                        <p:tgtEl>
                                          <p:spTgt spid="8"/>
                                        </p:tgtEl>
                                        <p:attrNameLst>
                                          <p:attrName>ppt_w</p:attrName>
                                        </p:attrNameLst>
                                      </p:cBhvr>
                                      <p:tavLst>
                                        <p:tav tm="0">
                                          <p:val>
                                            <p:fltVal val="0"/>
                                          </p:val>
                                        </p:tav>
                                        <p:tav tm="100000">
                                          <p:val>
                                            <p:strVal val="#ppt_w"/>
                                          </p:val>
                                        </p:tav>
                                      </p:tavLst>
                                    </p:anim>
                                    <p:anim calcmode="lin" valueType="num">
                                      <p:cBhvr>
                                        <p:cTn id="8" dur="1250" fill="hold"/>
                                        <p:tgtEl>
                                          <p:spTgt spid="8"/>
                                        </p:tgtEl>
                                        <p:attrNameLst>
                                          <p:attrName>ppt_h</p:attrName>
                                        </p:attrNameLst>
                                      </p:cBhvr>
                                      <p:tavLst>
                                        <p:tav tm="0">
                                          <p:val>
                                            <p:fltVal val="0"/>
                                          </p:val>
                                        </p:tav>
                                        <p:tav tm="100000">
                                          <p:val>
                                            <p:strVal val="#ppt_h"/>
                                          </p:val>
                                        </p:tav>
                                      </p:tavLst>
                                    </p:anim>
                                    <p:animEffect transition="in" filter="fade">
                                      <p:cBhvr>
                                        <p:cTn id="9" dur="125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000"/>
                                        <p:tgtEl>
                                          <p:spTgt spid="11"/>
                                        </p:tgtEl>
                                      </p:cBhvr>
                                    </p:animEffect>
                                    <p:anim calcmode="lin" valueType="num">
                                      <p:cBhvr>
                                        <p:cTn id="15" dur="2000" fill="hold"/>
                                        <p:tgtEl>
                                          <p:spTgt spid="11"/>
                                        </p:tgtEl>
                                        <p:attrNameLst>
                                          <p:attrName>ppt_w</p:attrName>
                                        </p:attrNameLst>
                                      </p:cBhvr>
                                      <p:tavLst>
                                        <p:tav tm="0" fmla="#ppt_w*sin(2.5*pi*$)">
                                          <p:val>
                                            <p:fltVal val="0"/>
                                          </p:val>
                                        </p:tav>
                                        <p:tav tm="100000">
                                          <p:val>
                                            <p:fltVal val="1"/>
                                          </p:val>
                                        </p:tav>
                                      </p:tavLst>
                                    </p:anim>
                                    <p:anim calcmode="lin" valueType="num">
                                      <p:cBhvr>
                                        <p:cTn id="16"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250" fill="hold"/>
                                        <p:tgtEl>
                                          <p:spTgt spid="9"/>
                                        </p:tgtEl>
                                        <p:attrNameLst>
                                          <p:attrName>ppt_w</p:attrName>
                                        </p:attrNameLst>
                                      </p:cBhvr>
                                      <p:tavLst>
                                        <p:tav tm="0">
                                          <p:val>
                                            <p:fltVal val="0"/>
                                          </p:val>
                                        </p:tav>
                                        <p:tav tm="100000">
                                          <p:val>
                                            <p:strVal val="#ppt_w"/>
                                          </p:val>
                                        </p:tav>
                                      </p:tavLst>
                                    </p:anim>
                                    <p:anim calcmode="lin" valueType="num">
                                      <p:cBhvr>
                                        <p:cTn id="22" dur="1250" fill="hold"/>
                                        <p:tgtEl>
                                          <p:spTgt spid="9"/>
                                        </p:tgtEl>
                                        <p:attrNameLst>
                                          <p:attrName>ppt_h</p:attrName>
                                        </p:attrNameLst>
                                      </p:cBhvr>
                                      <p:tavLst>
                                        <p:tav tm="0">
                                          <p:val>
                                            <p:fltVal val="0"/>
                                          </p:val>
                                        </p:tav>
                                        <p:tav tm="100000">
                                          <p:val>
                                            <p:strVal val="#ppt_h"/>
                                          </p:val>
                                        </p:tav>
                                      </p:tavLst>
                                    </p:anim>
                                    <p:animEffect transition="in" filter="fade">
                                      <p:cBhvr>
                                        <p:cTn id="23"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67" y="444136"/>
            <a:ext cx="8229600" cy="731521"/>
          </a:xfrm>
        </p:spPr>
        <p:txBody>
          <a:bodyPr>
            <a:normAutofit fontScale="90000"/>
          </a:bodyPr>
          <a:lstStyle/>
          <a:p>
            <a:r>
              <a:rPr lang="en-US" dirty="0"/>
              <a:t>Annual Performance Evaluation</a:t>
            </a:r>
            <a:br>
              <a:rPr lang="en-US" dirty="0"/>
            </a:br>
            <a:endParaRPr lang="en-US" sz="2700" dirty="0"/>
          </a:p>
        </p:txBody>
      </p:sp>
      <p:graphicFrame>
        <p:nvGraphicFramePr>
          <p:cNvPr id="5" name="Content Placeholder 3"/>
          <p:cNvGraphicFramePr>
            <a:graphicFrameLocks noGrp="1"/>
          </p:cNvGraphicFramePr>
          <p:nvPr>
            <p:ph idx="1"/>
            <p:extLst/>
          </p:nvPr>
        </p:nvGraphicFramePr>
        <p:xfrm>
          <a:off x="680248" y="1410789"/>
          <a:ext cx="8229600" cy="4380411"/>
        </p:xfrm>
        <a:graphic>
          <a:graphicData uri="http://schemas.openxmlformats.org/drawingml/2006/table">
            <a:tbl>
              <a:tblPr firstRow="1" bandRow="1">
                <a:tableStyleId>{5C22544A-7EE6-4342-B048-85BDC9FD1C3A}</a:tableStyleId>
              </a:tblPr>
              <a:tblGrid>
                <a:gridCol w="1432757">
                  <a:extLst>
                    <a:ext uri="{9D8B030D-6E8A-4147-A177-3AD203B41FA5}">
                      <a16:colId xmlns:a16="http://schemas.microsoft.com/office/drawing/2014/main" val="20000"/>
                    </a:ext>
                  </a:extLst>
                </a:gridCol>
                <a:gridCol w="5388792">
                  <a:extLst>
                    <a:ext uri="{9D8B030D-6E8A-4147-A177-3AD203B41FA5}">
                      <a16:colId xmlns:a16="http://schemas.microsoft.com/office/drawing/2014/main" val="20001"/>
                    </a:ext>
                  </a:extLst>
                </a:gridCol>
                <a:gridCol w="1408051">
                  <a:extLst>
                    <a:ext uri="{9D8B030D-6E8A-4147-A177-3AD203B41FA5}">
                      <a16:colId xmlns:a16="http://schemas.microsoft.com/office/drawing/2014/main" val="20002"/>
                    </a:ext>
                  </a:extLst>
                </a:gridCol>
              </a:tblGrid>
              <a:tr h="1512461">
                <a:tc>
                  <a:txBody>
                    <a:bodyPr/>
                    <a:lstStyle/>
                    <a:p>
                      <a:pPr algn="ctr"/>
                      <a:r>
                        <a:rPr lang="en-US" sz="1800" dirty="0" smtClean="0"/>
                        <a:t>Needs</a:t>
                      </a:r>
                    </a:p>
                    <a:p>
                      <a:pPr algn="ctr"/>
                      <a:r>
                        <a:rPr lang="en-US" sz="1800" dirty="0" smtClean="0"/>
                        <a:t>to</a:t>
                      </a:r>
                    </a:p>
                    <a:p>
                      <a:pPr algn="ctr"/>
                      <a:r>
                        <a:rPr lang="en-US" sz="1800" dirty="0" smtClean="0"/>
                        <a:t>Improve</a:t>
                      </a:r>
                      <a:endParaRPr lang="en-US" sz="1800" dirty="0"/>
                    </a:p>
                  </a:txBody>
                  <a:tcPr anchor="ctr">
                    <a:solidFill>
                      <a:srgbClr val="FF0000"/>
                    </a:solidFill>
                  </a:tcPr>
                </a:tc>
                <a:tc>
                  <a:txBody>
                    <a:bodyPr/>
                    <a:lstStyle/>
                    <a:p>
                      <a:pPr algn="ctr"/>
                      <a:r>
                        <a:rPr lang="en-US" sz="2800" dirty="0"/>
                        <a:t>Competent</a:t>
                      </a:r>
                      <a:endParaRPr lang="en-US" sz="1400" dirty="0"/>
                    </a:p>
                  </a:txBody>
                  <a:tcPr anchor="ctr">
                    <a:solidFill>
                      <a:schemeClr val="tx2">
                        <a:lumMod val="60000"/>
                        <a:lumOff val="40000"/>
                      </a:schemeClr>
                    </a:solidFill>
                  </a:tcPr>
                </a:tc>
                <a:tc>
                  <a:txBody>
                    <a:bodyPr/>
                    <a:lstStyle/>
                    <a:p>
                      <a:pPr algn="ctr"/>
                      <a:r>
                        <a:rPr lang="en-US" sz="1900" dirty="0"/>
                        <a:t>Exceptional</a:t>
                      </a:r>
                    </a:p>
                  </a:txBody>
                  <a:tcPr anchor="ctr">
                    <a:solidFill>
                      <a:srgbClr val="00B050"/>
                    </a:solidFill>
                  </a:tcPr>
                </a:tc>
                <a:extLst>
                  <a:ext uri="{0D108BD9-81ED-4DB2-BD59-A6C34878D82A}">
                    <a16:rowId xmlns:a16="http://schemas.microsoft.com/office/drawing/2014/main" val="10000"/>
                  </a:ext>
                </a:extLst>
              </a:tr>
              <a:tr h="2867950">
                <a:tc>
                  <a:txBody>
                    <a:bodyPr/>
                    <a:lstStyle/>
                    <a:p>
                      <a:pPr marL="0" indent="0">
                        <a:buFontTx/>
                        <a:buNone/>
                      </a:pPr>
                      <a:endParaRPr lang="en-US" sz="1500" dirty="0"/>
                    </a:p>
                  </a:txBody>
                  <a:tcPr/>
                </a:tc>
                <a:tc>
                  <a:txBody>
                    <a:bodyPr/>
                    <a:lstStyle/>
                    <a:p>
                      <a:pPr marL="1143000" indent="-285750">
                        <a:buFont typeface="Arial" panose="020B0604020202020204" pitchFamily="34" charset="0"/>
                        <a:buNone/>
                      </a:pPr>
                      <a:endParaRPr lang="en-US" sz="2400" u="none" dirty="0"/>
                    </a:p>
                  </a:txBody>
                  <a:tcPr/>
                </a:tc>
                <a:tc>
                  <a:txBody>
                    <a:bodyPr/>
                    <a:lstStyle/>
                    <a:p>
                      <a:endParaRPr lang="en-US" sz="1500" dirty="0"/>
                    </a:p>
                  </a:txBody>
                  <a:tcPr/>
                </a:tc>
                <a:extLst>
                  <a:ext uri="{0D108BD9-81ED-4DB2-BD59-A6C34878D82A}">
                    <a16:rowId xmlns:a16="http://schemas.microsoft.com/office/drawing/2014/main" val="10001"/>
                  </a:ext>
                </a:extLst>
              </a:tr>
            </a:tbl>
          </a:graphicData>
        </a:graphic>
      </p:graphicFrame>
      <p:sp>
        <p:nvSpPr>
          <p:cNvPr id="8" name="Rectangle 7">
            <a:extLst>
              <a:ext uri="{FF2B5EF4-FFF2-40B4-BE49-F238E27FC236}">
                <a16:creationId xmlns:a16="http://schemas.microsoft.com/office/drawing/2014/main" id="{E74FDA37-8B89-4D10-9923-3D18D3F0A728}"/>
              </a:ext>
            </a:extLst>
          </p:cNvPr>
          <p:cNvSpPr/>
          <p:nvPr/>
        </p:nvSpPr>
        <p:spPr>
          <a:xfrm>
            <a:off x="3483428" y="895703"/>
            <a:ext cx="2754087" cy="369332"/>
          </a:xfrm>
          <a:prstGeom prst="rect">
            <a:avLst/>
          </a:prstGeom>
        </p:spPr>
        <p:txBody>
          <a:bodyPr wrap="square">
            <a:spAutoFit/>
          </a:bodyPr>
          <a:lstStyle/>
          <a:p>
            <a:pPr algn="ctr"/>
            <a:r>
              <a:rPr lang="en-US" dirty="0" smtClean="0"/>
              <a:t>(October)</a:t>
            </a:r>
            <a:endParaRPr lang="en-US" dirty="0"/>
          </a:p>
        </p:txBody>
      </p:sp>
      <p:sp>
        <p:nvSpPr>
          <p:cNvPr id="6" name="Subtitle 2"/>
          <p:cNvSpPr txBox="1">
            <a:spLocks/>
          </p:cNvSpPr>
          <p:nvPr/>
        </p:nvSpPr>
        <p:spPr>
          <a:xfrm rot="5400000">
            <a:off x="1683387" y="3421591"/>
            <a:ext cx="4330700" cy="429846"/>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solidFill>
                  <a:schemeClr val="bg1"/>
                </a:solidFill>
              </a:rPr>
              <a:t>ꟷ ꟷ ꟷ ꟷ ꟷ ꟷ ꟷ ꟷ ꟷ ꟷ ꟷ ꟷ ꟷ ꟷ</a:t>
            </a:r>
            <a:r>
              <a:rPr lang="en-US" dirty="0" smtClean="0"/>
              <a:t> </a:t>
            </a:r>
            <a:endParaRPr lang="en-US" dirty="0"/>
          </a:p>
        </p:txBody>
      </p:sp>
      <p:sp>
        <p:nvSpPr>
          <p:cNvPr id="7" name="Subtitle 2"/>
          <p:cNvSpPr txBox="1">
            <a:spLocks/>
          </p:cNvSpPr>
          <p:nvPr/>
        </p:nvSpPr>
        <p:spPr>
          <a:xfrm rot="5400000">
            <a:off x="3418456" y="3559090"/>
            <a:ext cx="4570913" cy="429846"/>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solidFill>
                  <a:schemeClr val="bg1"/>
                </a:solidFill>
              </a:rPr>
              <a:t>ꟷ ꟷ ꟷ ꟷ ꟷ ꟷ ꟷ ꟷ ꟷ ꟷ ꟷ ꟷ ꟷ ꟷ</a:t>
            </a:r>
            <a:r>
              <a:rPr lang="en-US" dirty="0" smtClean="0"/>
              <a:t> </a:t>
            </a:r>
            <a:endParaRPr lang="en-US" dirty="0"/>
          </a:p>
        </p:txBody>
      </p:sp>
      <p:sp>
        <p:nvSpPr>
          <p:cNvPr id="9" name="Subtitle 2"/>
          <p:cNvSpPr txBox="1">
            <a:spLocks/>
          </p:cNvSpPr>
          <p:nvPr/>
        </p:nvSpPr>
        <p:spPr>
          <a:xfrm>
            <a:off x="1544957" y="3817149"/>
            <a:ext cx="4937760" cy="429846"/>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p>
        </p:txBody>
      </p:sp>
      <p:sp>
        <p:nvSpPr>
          <p:cNvPr id="10" name="Subtitle 2"/>
          <p:cNvSpPr txBox="1">
            <a:spLocks/>
          </p:cNvSpPr>
          <p:nvPr/>
        </p:nvSpPr>
        <p:spPr>
          <a:xfrm>
            <a:off x="2093011" y="1921213"/>
            <a:ext cx="1790699" cy="95192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600" b="1" dirty="0" smtClean="0">
                <a:solidFill>
                  <a:schemeClr val="bg1"/>
                </a:solidFill>
              </a:rPr>
              <a:t>Competent</a:t>
            </a:r>
          </a:p>
          <a:p>
            <a:pPr marL="0" indent="0" algn="ctr">
              <a:buNone/>
            </a:pPr>
            <a:r>
              <a:rPr lang="en-US" sz="2600" b="1" dirty="0">
                <a:solidFill>
                  <a:schemeClr val="bg1"/>
                </a:solidFill>
              </a:rPr>
              <a:t>–</a:t>
            </a:r>
          </a:p>
          <a:p>
            <a:pPr marL="0" indent="0" algn="ctr">
              <a:buNone/>
            </a:pPr>
            <a:endParaRPr lang="en-US" sz="2600" b="1" dirty="0">
              <a:solidFill>
                <a:schemeClr val="bg1"/>
              </a:solidFill>
            </a:endParaRPr>
          </a:p>
        </p:txBody>
      </p:sp>
      <p:sp>
        <p:nvSpPr>
          <p:cNvPr id="11" name="Subtitle 2"/>
          <p:cNvSpPr txBox="1">
            <a:spLocks/>
          </p:cNvSpPr>
          <p:nvPr/>
        </p:nvSpPr>
        <p:spPr>
          <a:xfrm>
            <a:off x="5767412" y="1921213"/>
            <a:ext cx="1740536" cy="90334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600" b="1" dirty="0" smtClean="0">
                <a:solidFill>
                  <a:schemeClr val="bg1"/>
                </a:solidFill>
              </a:rPr>
              <a:t>Competent</a:t>
            </a:r>
          </a:p>
          <a:p>
            <a:pPr marL="0" indent="0" algn="ctr">
              <a:buNone/>
            </a:pPr>
            <a:r>
              <a:rPr lang="en-US" sz="2600" b="1" dirty="0">
                <a:solidFill>
                  <a:schemeClr val="bg1"/>
                </a:solidFill>
              </a:rPr>
              <a:t>+</a:t>
            </a:r>
          </a:p>
        </p:txBody>
      </p:sp>
      <p:sp>
        <p:nvSpPr>
          <p:cNvPr id="12" name="Subtitle 2"/>
          <p:cNvSpPr txBox="1">
            <a:spLocks/>
          </p:cNvSpPr>
          <p:nvPr/>
        </p:nvSpPr>
        <p:spPr>
          <a:xfrm>
            <a:off x="3848737" y="5817112"/>
            <a:ext cx="1790699" cy="61318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3600" b="1" dirty="0" smtClean="0">
                <a:solidFill>
                  <a:srgbClr val="C00000"/>
                </a:solidFill>
              </a:rPr>
              <a:t>Rating</a:t>
            </a:r>
            <a:endParaRPr lang="en-US" sz="3600" b="1" dirty="0">
              <a:solidFill>
                <a:srgbClr val="C00000"/>
              </a:solidFill>
            </a:endParaRPr>
          </a:p>
        </p:txBody>
      </p:sp>
      <p:sp>
        <p:nvSpPr>
          <p:cNvPr id="13" name="Subtitle 2"/>
          <p:cNvSpPr txBox="1">
            <a:spLocks/>
          </p:cNvSpPr>
          <p:nvPr/>
        </p:nvSpPr>
        <p:spPr>
          <a:xfrm>
            <a:off x="752168" y="5115409"/>
            <a:ext cx="8023532" cy="60013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dirty="0" smtClean="0">
                <a:solidFill>
                  <a:srgbClr val="C00000"/>
                </a:solidFill>
              </a:rPr>
              <a:t>	1			  2				  3				  4				5</a:t>
            </a:r>
            <a:endParaRPr lang="en-US" b="1" dirty="0">
              <a:solidFill>
                <a:srgbClr val="C00000"/>
              </a:solidFill>
            </a:endParaRPr>
          </a:p>
        </p:txBody>
      </p:sp>
      <p:pic>
        <p:nvPicPr>
          <p:cNvPr id="3" name="Picture 2"/>
          <p:cNvPicPr>
            <a:picLocks noChangeAspect="1"/>
          </p:cNvPicPr>
          <p:nvPr/>
        </p:nvPicPr>
        <p:blipFill>
          <a:blip r:embed="rId3"/>
          <a:stretch>
            <a:fillRect/>
          </a:stretch>
        </p:blipFill>
        <p:spPr>
          <a:xfrm>
            <a:off x="827394" y="3383560"/>
            <a:ext cx="7948306" cy="1511160"/>
          </a:xfrm>
          <a:prstGeom prst="rect">
            <a:avLst/>
          </a:prstGeom>
        </p:spPr>
      </p:pic>
      <p:sp>
        <p:nvSpPr>
          <p:cNvPr id="14" name="Rectangle 13"/>
          <p:cNvSpPr/>
          <p:nvPr/>
        </p:nvSpPr>
        <p:spPr>
          <a:xfrm>
            <a:off x="1980516" y="2901872"/>
            <a:ext cx="5759910" cy="369332"/>
          </a:xfrm>
          <a:prstGeom prst="rect">
            <a:avLst/>
          </a:prstGeom>
        </p:spPr>
        <p:txBody>
          <a:bodyPr wrap="none">
            <a:spAutoFit/>
          </a:bodyPr>
          <a:lstStyle/>
          <a:p>
            <a:r>
              <a:rPr lang="en-US" b="1" dirty="0" smtClean="0">
                <a:solidFill>
                  <a:srgbClr val="C00000"/>
                </a:solidFill>
              </a:rPr>
              <a:t>[</a:t>
            </a:r>
            <a:r>
              <a:rPr lang="en-US" sz="1750" b="1" dirty="0" smtClean="0">
                <a:solidFill>
                  <a:srgbClr val="C00000"/>
                </a:solidFill>
              </a:rPr>
              <a:t>________________________________________________</a:t>
            </a:r>
            <a:r>
              <a:rPr lang="en-US" b="1" dirty="0" smtClean="0">
                <a:solidFill>
                  <a:srgbClr val="C00000"/>
                </a:solidFill>
              </a:rPr>
              <a:t>]</a:t>
            </a:r>
            <a:endParaRPr lang="en-US" dirty="0"/>
          </a:p>
        </p:txBody>
      </p:sp>
    </p:spTree>
    <p:extLst>
      <p:ext uri="{BB962C8B-B14F-4D97-AF65-F5344CB8AC3E}">
        <p14:creationId xmlns:p14="http://schemas.microsoft.com/office/powerpoint/2010/main" val="324401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250" fill="hold"/>
                                        <p:tgtEl>
                                          <p:spTgt spid="14"/>
                                        </p:tgtEl>
                                        <p:attrNameLst>
                                          <p:attrName>ppt_w</p:attrName>
                                        </p:attrNameLst>
                                      </p:cBhvr>
                                      <p:tavLst>
                                        <p:tav tm="0">
                                          <p:val>
                                            <p:fltVal val="0"/>
                                          </p:val>
                                        </p:tav>
                                        <p:tav tm="100000">
                                          <p:val>
                                            <p:strVal val="#ppt_w"/>
                                          </p:val>
                                        </p:tav>
                                      </p:tavLst>
                                    </p:anim>
                                    <p:anim calcmode="lin" valueType="num">
                                      <p:cBhvr>
                                        <p:cTn id="8" dur="1250" fill="hold"/>
                                        <p:tgtEl>
                                          <p:spTgt spid="14"/>
                                        </p:tgtEl>
                                        <p:attrNameLst>
                                          <p:attrName>ppt_h</p:attrName>
                                        </p:attrNameLst>
                                      </p:cBhvr>
                                      <p:tavLst>
                                        <p:tav tm="0">
                                          <p:val>
                                            <p:fltVal val="0"/>
                                          </p:val>
                                        </p:tav>
                                        <p:tav tm="100000">
                                          <p:val>
                                            <p:strVal val="#ppt_h"/>
                                          </p:val>
                                        </p:tav>
                                      </p:tavLst>
                                    </p:anim>
                                    <p:animEffect transition="in" filter="fade">
                                      <p:cBhvr>
                                        <p:cTn id="9" dur="125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250" fill="hold"/>
                                        <p:tgtEl>
                                          <p:spTgt spid="10"/>
                                        </p:tgtEl>
                                        <p:attrNameLst>
                                          <p:attrName>ppt_w</p:attrName>
                                        </p:attrNameLst>
                                      </p:cBhvr>
                                      <p:tavLst>
                                        <p:tav tm="0">
                                          <p:val>
                                            <p:fltVal val="0"/>
                                          </p:val>
                                        </p:tav>
                                        <p:tav tm="100000">
                                          <p:val>
                                            <p:strVal val="#ppt_w"/>
                                          </p:val>
                                        </p:tav>
                                      </p:tavLst>
                                    </p:anim>
                                    <p:anim calcmode="lin" valueType="num">
                                      <p:cBhvr>
                                        <p:cTn id="25" dur="1250" fill="hold"/>
                                        <p:tgtEl>
                                          <p:spTgt spid="10"/>
                                        </p:tgtEl>
                                        <p:attrNameLst>
                                          <p:attrName>ppt_h</p:attrName>
                                        </p:attrNameLst>
                                      </p:cBhvr>
                                      <p:tavLst>
                                        <p:tav tm="0">
                                          <p:val>
                                            <p:fltVal val="0"/>
                                          </p:val>
                                        </p:tav>
                                        <p:tav tm="100000">
                                          <p:val>
                                            <p:strVal val="#ppt_h"/>
                                          </p:val>
                                        </p:tav>
                                      </p:tavLst>
                                    </p:anim>
                                    <p:animEffect transition="in" filter="fade">
                                      <p:cBhvr>
                                        <p:cTn id="26" dur="125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250" fill="hold"/>
                                        <p:tgtEl>
                                          <p:spTgt spid="11"/>
                                        </p:tgtEl>
                                        <p:attrNameLst>
                                          <p:attrName>ppt_w</p:attrName>
                                        </p:attrNameLst>
                                      </p:cBhvr>
                                      <p:tavLst>
                                        <p:tav tm="0">
                                          <p:val>
                                            <p:fltVal val="0"/>
                                          </p:val>
                                        </p:tav>
                                        <p:tav tm="100000">
                                          <p:val>
                                            <p:strVal val="#ppt_w"/>
                                          </p:val>
                                        </p:tav>
                                      </p:tavLst>
                                    </p:anim>
                                    <p:anim calcmode="lin" valueType="num">
                                      <p:cBhvr>
                                        <p:cTn id="32" dur="1250" fill="hold"/>
                                        <p:tgtEl>
                                          <p:spTgt spid="11"/>
                                        </p:tgtEl>
                                        <p:attrNameLst>
                                          <p:attrName>ppt_h</p:attrName>
                                        </p:attrNameLst>
                                      </p:cBhvr>
                                      <p:tavLst>
                                        <p:tav tm="0">
                                          <p:val>
                                            <p:fltVal val="0"/>
                                          </p:val>
                                        </p:tav>
                                        <p:tav tm="100000">
                                          <p:val>
                                            <p:strVal val="#ppt_h"/>
                                          </p:val>
                                        </p:tav>
                                      </p:tavLst>
                                    </p:anim>
                                    <p:animEffect transition="in" filter="fade">
                                      <p:cBhvr>
                                        <p:cTn id="33" dur="125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0" fill="hold"/>
                                        <p:tgtEl>
                                          <p:spTgt spid="12"/>
                                        </p:tgtEl>
                                        <p:attrNameLst>
                                          <p:attrName>ppt_w</p:attrName>
                                        </p:attrNameLst>
                                      </p:cBhvr>
                                      <p:tavLst>
                                        <p:tav tm="0">
                                          <p:val>
                                            <p:fltVal val="0"/>
                                          </p:val>
                                        </p:tav>
                                        <p:tav tm="100000">
                                          <p:val>
                                            <p:strVal val="#ppt_w"/>
                                          </p:val>
                                        </p:tav>
                                      </p:tavLst>
                                    </p:anim>
                                    <p:anim calcmode="lin" valueType="num">
                                      <p:cBhvr>
                                        <p:cTn id="39" dur="1000" fill="hold"/>
                                        <p:tgtEl>
                                          <p:spTgt spid="12"/>
                                        </p:tgtEl>
                                        <p:attrNameLst>
                                          <p:attrName>ppt_h</p:attrName>
                                        </p:attrNameLst>
                                      </p:cBhvr>
                                      <p:tavLst>
                                        <p:tav tm="0">
                                          <p:val>
                                            <p:fltVal val="0"/>
                                          </p:val>
                                        </p:tav>
                                        <p:tav tm="100000">
                                          <p:val>
                                            <p:strVal val="#ppt_h"/>
                                          </p:val>
                                        </p:tav>
                                      </p:tavLst>
                                    </p:anim>
                                    <p:anim calcmode="lin" valueType="num">
                                      <p:cBhvr>
                                        <p:cTn id="40" dur="1000" fill="hold"/>
                                        <p:tgtEl>
                                          <p:spTgt spid="12"/>
                                        </p:tgtEl>
                                        <p:attrNameLst>
                                          <p:attrName>style.rotation</p:attrName>
                                        </p:attrNameLst>
                                      </p:cBhvr>
                                      <p:tavLst>
                                        <p:tav tm="0">
                                          <p:val>
                                            <p:fltVal val="90"/>
                                          </p:val>
                                        </p:tav>
                                        <p:tav tm="100000">
                                          <p:val>
                                            <p:fltVal val="0"/>
                                          </p:val>
                                        </p:tav>
                                      </p:tavLst>
                                    </p:anim>
                                    <p:animEffect transition="in" filter="fade">
                                      <p:cBhvr>
                                        <p:cTn id="41" dur="10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3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77568" y="506476"/>
            <a:ext cx="5303520" cy="1212596"/>
          </a:xfrm>
        </p:spPr>
        <p:txBody>
          <a:bodyPr>
            <a:normAutofit/>
          </a:bodyPr>
          <a:lstStyle/>
          <a:p>
            <a:r>
              <a:rPr lang="en-US" sz="5400" u="sng" dirty="0" smtClean="0"/>
              <a:t>PROCESS</a:t>
            </a:r>
            <a:endParaRPr lang="en-US" sz="5400" u="sng" dirty="0"/>
          </a:p>
        </p:txBody>
      </p:sp>
      <p:sp>
        <p:nvSpPr>
          <p:cNvPr id="5" name="Title 1"/>
          <p:cNvSpPr txBox="1">
            <a:spLocks/>
          </p:cNvSpPr>
          <p:nvPr/>
        </p:nvSpPr>
        <p:spPr>
          <a:xfrm>
            <a:off x="4404360" y="1847087"/>
            <a:ext cx="2554224" cy="7372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t>Manager</a:t>
            </a:r>
            <a:endParaRPr lang="en-US" sz="4000" dirty="0"/>
          </a:p>
        </p:txBody>
      </p:sp>
      <p:sp>
        <p:nvSpPr>
          <p:cNvPr id="6" name="Title 1"/>
          <p:cNvSpPr txBox="1">
            <a:spLocks/>
          </p:cNvSpPr>
          <p:nvPr/>
        </p:nvSpPr>
        <p:spPr>
          <a:xfrm>
            <a:off x="7181088" y="3129978"/>
            <a:ext cx="1066800" cy="7372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t>HR</a:t>
            </a:r>
            <a:endParaRPr lang="en-US" sz="4000" dirty="0"/>
          </a:p>
        </p:txBody>
      </p:sp>
      <p:sp>
        <p:nvSpPr>
          <p:cNvPr id="7" name="Title 1"/>
          <p:cNvSpPr txBox="1">
            <a:spLocks/>
          </p:cNvSpPr>
          <p:nvPr/>
        </p:nvSpPr>
        <p:spPr>
          <a:xfrm>
            <a:off x="4404360" y="4516977"/>
            <a:ext cx="2554224" cy="7372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t>Manager</a:t>
            </a:r>
            <a:endParaRPr lang="en-US" sz="4000" dirty="0"/>
          </a:p>
        </p:txBody>
      </p:sp>
      <p:sp>
        <p:nvSpPr>
          <p:cNvPr id="8" name="Title 1"/>
          <p:cNvSpPr txBox="1">
            <a:spLocks/>
          </p:cNvSpPr>
          <p:nvPr/>
        </p:nvSpPr>
        <p:spPr>
          <a:xfrm>
            <a:off x="1188720" y="4516977"/>
            <a:ext cx="2554224" cy="7372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t>Employee</a:t>
            </a:r>
            <a:endParaRPr lang="en-US" sz="4000" dirty="0"/>
          </a:p>
        </p:txBody>
      </p:sp>
      <p:sp>
        <p:nvSpPr>
          <p:cNvPr id="9" name="Title 1"/>
          <p:cNvSpPr txBox="1">
            <a:spLocks/>
          </p:cNvSpPr>
          <p:nvPr/>
        </p:nvSpPr>
        <p:spPr>
          <a:xfrm>
            <a:off x="1188720" y="1831848"/>
            <a:ext cx="2554224" cy="7372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t>Employee</a:t>
            </a:r>
            <a:endParaRPr lang="en-US" sz="4000" dirty="0"/>
          </a:p>
        </p:txBody>
      </p:sp>
      <p:sp>
        <p:nvSpPr>
          <p:cNvPr id="10" name="Rectangle 9"/>
          <p:cNvSpPr/>
          <p:nvPr/>
        </p:nvSpPr>
        <p:spPr>
          <a:xfrm>
            <a:off x="1563624" y="2399719"/>
            <a:ext cx="1804415" cy="369332"/>
          </a:xfrm>
          <a:prstGeom prst="rect">
            <a:avLst/>
          </a:prstGeom>
        </p:spPr>
        <p:txBody>
          <a:bodyPr wrap="square">
            <a:spAutoFit/>
          </a:bodyPr>
          <a:lstStyle/>
          <a:p>
            <a:r>
              <a:rPr lang="en-US" b="1" dirty="0" smtClean="0">
                <a:solidFill>
                  <a:srgbClr val="990033"/>
                </a:solidFill>
              </a:rPr>
              <a:t> (self-evaluation)</a:t>
            </a:r>
            <a:r>
              <a:rPr lang="en-US" dirty="0" smtClean="0"/>
              <a:t> </a:t>
            </a:r>
            <a:endParaRPr lang="en-US" dirty="0"/>
          </a:p>
        </p:txBody>
      </p:sp>
      <p:sp>
        <p:nvSpPr>
          <p:cNvPr id="12" name="Rectangle 11"/>
          <p:cNvSpPr/>
          <p:nvPr/>
        </p:nvSpPr>
        <p:spPr>
          <a:xfrm>
            <a:off x="4925030" y="2399719"/>
            <a:ext cx="1627115" cy="369332"/>
          </a:xfrm>
          <a:prstGeom prst="rect">
            <a:avLst/>
          </a:prstGeom>
        </p:spPr>
        <p:txBody>
          <a:bodyPr wrap="square">
            <a:spAutoFit/>
          </a:bodyPr>
          <a:lstStyle/>
          <a:p>
            <a:r>
              <a:rPr lang="en-US" b="1" dirty="0" smtClean="0">
                <a:solidFill>
                  <a:srgbClr val="990033"/>
                </a:solidFill>
              </a:rPr>
              <a:t>(EE evaluation)</a:t>
            </a:r>
            <a:endParaRPr lang="en-US" b="1" dirty="0">
              <a:solidFill>
                <a:srgbClr val="990033"/>
              </a:solidFill>
            </a:endParaRPr>
          </a:p>
        </p:txBody>
      </p:sp>
      <p:sp>
        <p:nvSpPr>
          <p:cNvPr id="14" name="Rectangle 13"/>
          <p:cNvSpPr/>
          <p:nvPr/>
        </p:nvSpPr>
        <p:spPr>
          <a:xfrm>
            <a:off x="7251541" y="3697688"/>
            <a:ext cx="925894" cy="369332"/>
          </a:xfrm>
          <a:prstGeom prst="rect">
            <a:avLst/>
          </a:prstGeom>
        </p:spPr>
        <p:txBody>
          <a:bodyPr wrap="none">
            <a:spAutoFit/>
          </a:bodyPr>
          <a:lstStyle/>
          <a:p>
            <a:r>
              <a:rPr lang="en-US" b="1" dirty="0" smtClean="0">
                <a:solidFill>
                  <a:srgbClr val="990033"/>
                </a:solidFill>
              </a:rPr>
              <a:t> (verify)</a:t>
            </a:r>
            <a:endParaRPr lang="en-US" b="1" dirty="0">
              <a:solidFill>
                <a:srgbClr val="990033"/>
              </a:solidFill>
            </a:endParaRPr>
          </a:p>
        </p:txBody>
      </p:sp>
      <p:sp>
        <p:nvSpPr>
          <p:cNvPr id="15" name="Rectangle 14"/>
          <p:cNvSpPr/>
          <p:nvPr/>
        </p:nvSpPr>
        <p:spPr>
          <a:xfrm>
            <a:off x="3867046" y="1984071"/>
            <a:ext cx="501604" cy="523220"/>
          </a:xfrm>
          <a:prstGeom prst="rect">
            <a:avLst/>
          </a:prstGeom>
        </p:spPr>
        <p:txBody>
          <a:bodyPr wrap="square">
            <a:spAutoFit/>
          </a:bodyPr>
          <a:lstStyle/>
          <a:p>
            <a:r>
              <a:rPr lang="en-US" sz="2800" dirty="0"/>
              <a:t>→</a:t>
            </a:r>
          </a:p>
        </p:txBody>
      </p:sp>
      <p:sp>
        <p:nvSpPr>
          <p:cNvPr id="19" name="Rectangle 18"/>
          <p:cNvSpPr/>
          <p:nvPr/>
        </p:nvSpPr>
        <p:spPr>
          <a:xfrm rot="10800000">
            <a:off x="3886740" y="4624016"/>
            <a:ext cx="501604" cy="523220"/>
          </a:xfrm>
          <a:prstGeom prst="rect">
            <a:avLst/>
          </a:prstGeom>
        </p:spPr>
        <p:txBody>
          <a:bodyPr wrap="square">
            <a:spAutoFit/>
          </a:bodyPr>
          <a:lstStyle/>
          <a:p>
            <a:r>
              <a:rPr lang="en-US" sz="2800" dirty="0"/>
              <a:t>→</a:t>
            </a:r>
          </a:p>
        </p:txBody>
      </p:sp>
      <p:sp>
        <p:nvSpPr>
          <p:cNvPr id="21" name="Rectangle 20"/>
          <p:cNvSpPr/>
          <p:nvPr/>
        </p:nvSpPr>
        <p:spPr>
          <a:xfrm rot="2490908">
            <a:off x="6889554" y="2581866"/>
            <a:ext cx="501604" cy="523220"/>
          </a:xfrm>
          <a:prstGeom prst="rect">
            <a:avLst/>
          </a:prstGeom>
        </p:spPr>
        <p:txBody>
          <a:bodyPr wrap="square">
            <a:spAutoFit/>
          </a:bodyPr>
          <a:lstStyle/>
          <a:p>
            <a:r>
              <a:rPr lang="en-US" sz="2800" dirty="0"/>
              <a:t>→</a:t>
            </a:r>
          </a:p>
        </p:txBody>
      </p:sp>
      <p:sp>
        <p:nvSpPr>
          <p:cNvPr id="23" name="Rectangle 22"/>
          <p:cNvSpPr/>
          <p:nvPr/>
        </p:nvSpPr>
        <p:spPr>
          <a:xfrm rot="8052029">
            <a:off x="6930286" y="4261891"/>
            <a:ext cx="501604" cy="523220"/>
          </a:xfrm>
          <a:prstGeom prst="rect">
            <a:avLst/>
          </a:prstGeom>
        </p:spPr>
        <p:txBody>
          <a:bodyPr wrap="square">
            <a:spAutoFit/>
          </a:bodyPr>
          <a:lstStyle/>
          <a:p>
            <a:r>
              <a:rPr lang="en-US" sz="2800" dirty="0"/>
              <a:t>→</a:t>
            </a:r>
          </a:p>
        </p:txBody>
      </p:sp>
      <p:sp>
        <p:nvSpPr>
          <p:cNvPr id="18" name="Rectangle 17"/>
          <p:cNvSpPr/>
          <p:nvPr/>
        </p:nvSpPr>
        <p:spPr>
          <a:xfrm>
            <a:off x="4698124" y="5065041"/>
            <a:ext cx="1975945" cy="369332"/>
          </a:xfrm>
          <a:prstGeom prst="rect">
            <a:avLst/>
          </a:prstGeom>
        </p:spPr>
        <p:txBody>
          <a:bodyPr wrap="square">
            <a:spAutoFit/>
          </a:bodyPr>
          <a:lstStyle/>
          <a:p>
            <a:r>
              <a:rPr lang="en-US" b="1" dirty="0" smtClean="0">
                <a:solidFill>
                  <a:srgbClr val="990033"/>
                </a:solidFill>
              </a:rPr>
              <a:t>(review &amp; confirm)</a:t>
            </a:r>
            <a:endParaRPr lang="en-US" b="1" dirty="0">
              <a:solidFill>
                <a:srgbClr val="990033"/>
              </a:solidFill>
            </a:endParaRPr>
          </a:p>
        </p:txBody>
      </p:sp>
      <p:sp>
        <p:nvSpPr>
          <p:cNvPr id="20" name="Rectangle 19"/>
          <p:cNvSpPr/>
          <p:nvPr/>
        </p:nvSpPr>
        <p:spPr>
          <a:xfrm>
            <a:off x="1477858" y="5065041"/>
            <a:ext cx="1975945" cy="369332"/>
          </a:xfrm>
          <a:prstGeom prst="rect">
            <a:avLst/>
          </a:prstGeom>
        </p:spPr>
        <p:txBody>
          <a:bodyPr wrap="square">
            <a:spAutoFit/>
          </a:bodyPr>
          <a:lstStyle/>
          <a:p>
            <a:r>
              <a:rPr lang="en-US" b="1" dirty="0" smtClean="0">
                <a:solidFill>
                  <a:srgbClr val="990033"/>
                </a:solidFill>
              </a:rPr>
              <a:t>(review &amp; confirm)</a:t>
            </a:r>
            <a:endParaRPr lang="en-US" b="1" dirty="0">
              <a:solidFill>
                <a:srgbClr val="990033"/>
              </a:solidFill>
            </a:endParaRPr>
          </a:p>
        </p:txBody>
      </p:sp>
      <p:sp>
        <p:nvSpPr>
          <p:cNvPr id="31" name="Rectangle 30"/>
          <p:cNvSpPr/>
          <p:nvPr/>
        </p:nvSpPr>
        <p:spPr>
          <a:xfrm>
            <a:off x="3669025" y="1984071"/>
            <a:ext cx="810755" cy="369332"/>
          </a:xfrm>
          <a:prstGeom prst="rect">
            <a:avLst/>
          </a:prstGeom>
        </p:spPr>
        <p:txBody>
          <a:bodyPr wrap="square">
            <a:spAutoFit/>
          </a:bodyPr>
          <a:lstStyle/>
          <a:p>
            <a:r>
              <a:rPr lang="en-US" b="1" dirty="0" smtClean="0">
                <a:solidFill>
                  <a:srgbClr val="990033"/>
                </a:solidFill>
              </a:rPr>
              <a:t> </a:t>
            </a:r>
            <a:endParaRPr lang="en-US" sz="2800" dirty="0"/>
          </a:p>
        </p:txBody>
      </p:sp>
      <p:pic>
        <p:nvPicPr>
          <p:cNvPr id="3" name="Picture 2"/>
          <p:cNvPicPr>
            <a:picLocks noChangeAspect="1"/>
          </p:cNvPicPr>
          <p:nvPr/>
        </p:nvPicPr>
        <p:blipFill>
          <a:blip r:embed="rId3"/>
          <a:stretch>
            <a:fillRect/>
          </a:stretch>
        </p:blipFill>
        <p:spPr>
          <a:xfrm>
            <a:off x="4662998" y="2769051"/>
            <a:ext cx="2036947" cy="1223198"/>
          </a:xfrm>
          <a:prstGeom prst="rect">
            <a:avLst/>
          </a:prstGeom>
        </p:spPr>
      </p:pic>
      <p:pic>
        <p:nvPicPr>
          <p:cNvPr id="24" name="Picture 23"/>
          <p:cNvPicPr>
            <a:picLocks noChangeAspect="1"/>
          </p:cNvPicPr>
          <p:nvPr/>
        </p:nvPicPr>
        <p:blipFill>
          <a:blip r:embed="rId3"/>
          <a:stretch>
            <a:fillRect/>
          </a:stretch>
        </p:blipFill>
        <p:spPr>
          <a:xfrm>
            <a:off x="1494070" y="2769051"/>
            <a:ext cx="2036947" cy="1223198"/>
          </a:xfrm>
          <a:prstGeom prst="rect">
            <a:avLst/>
          </a:prstGeom>
        </p:spPr>
      </p:pic>
    </p:spTree>
    <p:extLst>
      <p:ext uri="{BB962C8B-B14F-4D97-AF65-F5344CB8AC3E}">
        <p14:creationId xmlns:p14="http://schemas.microsoft.com/office/powerpoint/2010/main" val="122045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in)">
                                      <p:cBhvr>
                                        <p:cTn id="15" dur="2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fltVal val="0"/>
                                          </p:val>
                                        </p:tav>
                                        <p:tav tm="100000">
                                          <p:val>
                                            <p:strVal val="#ppt_w"/>
                                          </p:val>
                                        </p:tav>
                                      </p:tavLst>
                                    </p:anim>
                                    <p:anim calcmode="lin" valueType="num">
                                      <p:cBhvr>
                                        <p:cTn id="28" dur="1000" fill="hold"/>
                                        <p:tgtEl>
                                          <p:spTgt spid="3"/>
                                        </p:tgtEl>
                                        <p:attrNameLst>
                                          <p:attrName>ppt_h</p:attrName>
                                        </p:attrNameLst>
                                      </p:cBhvr>
                                      <p:tavLst>
                                        <p:tav tm="0">
                                          <p:val>
                                            <p:fltVal val="0"/>
                                          </p:val>
                                        </p:tav>
                                        <p:tav tm="100000">
                                          <p:val>
                                            <p:strVal val="#ppt_h"/>
                                          </p:val>
                                        </p:tav>
                                      </p:tavLst>
                                    </p:anim>
                                    <p:anim calcmode="lin" valueType="num">
                                      <p:cBhvr>
                                        <p:cTn id="29" dur="1000" fill="hold"/>
                                        <p:tgtEl>
                                          <p:spTgt spid="3"/>
                                        </p:tgtEl>
                                        <p:attrNameLst>
                                          <p:attrName>style.rotation</p:attrName>
                                        </p:attrNameLst>
                                      </p:cBhvr>
                                      <p:tavLst>
                                        <p:tav tm="0">
                                          <p:val>
                                            <p:fltVal val="90"/>
                                          </p:val>
                                        </p:tav>
                                        <p:tav tm="100000">
                                          <p:val>
                                            <p:fltVal val="0"/>
                                          </p:val>
                                        </p:tav>
                                      </p:tavLst>
                                    </p:anim>
                                    <p:animEffect transition="in" filter="fade">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circle(in)">
                                      <p:cBhvr>
                                        <p:cTn id="35" dur="20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80">
                                          <p:stCondLst>
                                            <p:cond delay="0"/>
                                          </p:stCondLst>
                                        </p:cTn>
                                        <p:tgtEl>
                                          <p:spTgt spid="14"/>
                                        </p:tgtEl>
                                      </p:cBhvr>
                                    </p:animEffect>
                                    <p:anim calcmode="lin" valueType="num">
                                      <p:cBhvr>
                                        <p:cTn id="4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3" dur="26">
                                          <p:stCondLst>
                                            <p:cond delay="650"/>
                                          </p:stCondLst>
                                        </p:cTn>
                                        <p:tgtEl>
                                          <p:spTgt spid="14"/>
                                        </p:tgtEl>
                                      </p:cBhvr>
                                      <p:to x="100000" y="60000"/>
                                    </p:animScale>
                                    <p:animScale>
                                      <p:cBhvr>
                                        <p:cTn id="54" dur="166" decel="50000">
                                          <p:stCondLst>
                                            <p:cond delay="676"/>
                                          </p:stCondLst>
                                        </p:cTn>
                                        <p:tgtEl>
                                          <p:spTgt spid="14"/>
                                        </p:tgtEl>
                                      </p:cBhvr>
                                      <p:to x="100000" y="100000"/>
                                    </p:animScale>
                                    <p:animScale>
                                      <p:cBhvr>
                                        <p:cTn id="55" dur="26">
                                          <p:stCondLst>
                                            <p:cond delay="1312"/>
                                          </p:stCondLst>
                                        </p:cTn>
                                        <p:tgtEl>
                                          <p:spTgt spid="14"/>
                                        </p:tgtEl>
                                      </p:cBhvr>
                                      <p:to x="100000" y="80000"/>
                                    </p:animScale>
                                    <p:animScale>
                                      <p:cBhvr>
                                        <p:cTn id="56" dur="166" decel="50000">
                                          <p:stCondLst>
                                            <p:cond delay="1338"/>
                                          </p:stCondLst>
                                        </p:cTn>
                                        <p:tgtEl>
                                          <p:spTgt spid="14"/>
                                        </p:tgtEl>
                                      </p:cBhvr>
                                      <p:to x="100000" y="100000"/>
                                    </p:animScale>
                                    <p:animScale>
                                      <p:cBhvr>
                                        <p:cTn id="57" dur="26">
                                          <p:stCondLst>
                                            <p:cond delay="1642"/>
                                          </p:stCondLst>
                                        </p:cTn>
                                        <p:tgtEl>
                                          <p:spTgt spid="14"/>
                                        </p:tgtEl>
                                      </p:cBhvr>
                                      <p:to x="100000" y="90000"/>
                                    </p:animScale>
                                    <p:animScale>
                                      <p:cBhvr>
                                        <p:cTn id="58" dur="166" decel="50000">
                                          <p:stCondLst>
                                            <p:cond delay="1668"/>
                                          </p:stCondLst>
                                        </p:cTn>
                                        <p:tgtEl>
                                          <p:spTgt spid="14"/>
                                        </p:tgtEl>
                                      </p:cBhvr>
                                      <p:to x="100000" y="100000"/>
                                    </p:animScale>
                                    <p:animScale>
                                      <p:cBhvr>
                                        <p:cTn id="59" dur="26">
                                          <p:stCondLst>
                                            <p:cond delay="1808"/>
                                          </p:stCondLst>
                                        </p:cTn>
                                        <p:tgtEl>
                                          <p:spTgt spid="14"/>
                                        </p:tgtEl>
                                      </p:cBhvr>
                                      <p:to x="100000" y="95000"/>
                                    </p:animScale>
                                    <p:animScale>
                                      <p:cBhvr>
                                        <p:cTn id="60" dur="166" decel="50000">
                                          <p:stCondLst>
                                            <p:cond delay="1834"/>
                                          </p:stCondLst>
                                        </p:cTn>
                                        <p:tgtEl>
                                          <p:spTgt spid="14"/>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1250" fill="hold"/>
                                        <p:tgtEl>
                                          <p:spTgt spid="18"/>
                                        </p:tgtEl>
                                        <p:attrNameLst>
                                          <p:attrName>ppt_w</p:attrName>
                                        </p:attrNameLst>
                                      </p:cBhvr>
                                      <p:tavLst>
                                        <p:tav tm="0">
                                          <p:val>
                                            <p:fltVal val="0"/>
                                          </p:val>
                                        </p:tav>
                                        <p:tav tm="100000">
                                          <p:val>
                                            <p:strVal val="#ppt_w"/>
                                          </p:val>
                                        </p:tav>
                                      </p:tavLst>
                                    </p:anim>
                                    <p:anim calcmode="lin" valueType="num">
                                      <p:cBhvr>
                                        <p:cTn id="73" dur="1250" fill="hold"/>
                                        <p:tgtEl>
                                          <p:spTgt spid="18"/>
                                        </p:tgtEl>
                                        <p:attrNameLst>
                                          <p:attrName>ppt_h</p:attrName>
                                        </p:attrNameLst>
                                      </p:cBhvr>
                                      <p:tavLst>
                                        <p:tav tm="0">
                                          <p:val>
                                            <p:fltVal val="0"/>
                                          </p:val>
                                        </p:tav>
                                        <p:tav tm="100000">
                                          <p:val>
                                            <p:strVal val="#ppt_h"/>
                                          </p:val>
                                        </p:tav>
                                      </p:tavLst>
                                    </p:anim>
                                    <p:animEffect transition="in" filter="fade">
                                      <p:cBhvr>
                                        <p:cTn id="74" dur="1250"/>
                                        <p:tgtEl>
                                          <p:spTgt spid="18"/>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1250" fill="hold"/>
                                        <p:tgtEl>
                                          <p:spTgt spid="20"/>
                                        </p:tgtEl>
                                        <p:attrNameLst>
                                          <p:attrName>ppt_w</p:attrName>
                                        </p:attrNameLst>
                                      </p:cBhvr>
                                      <p:tavLst>
                                        <p:tav tm="0">
                                          <p:val>
                                            <p:fltVal val="0"/>
                                          </p:val>
                                        </p:tav>
                                        <p:tav tm="100000">
                                          <p:val>
                                            <p:strVal val="#ppt_w"/>
                                          </p:val>
                                        </p:tav>
                                      </p:tavLst>
                                    </p:anim>
                                    <p:anim calcmode="lin" valueType="num">
                                      <p:cBhvr>
                                        <p:cTn id="87" dur="1250" fill="hold"/>
                                        <p:tgtEl>
                                          <p:spTgt spid="20"/>
                                        </p:tgtEl>
                                        <p:attrNameLst>
                                          <p:attrName>ppt_h</p:attrName>
                                        </p:attrNameLst>
                                      </p:cBhvr>
                                      <p:tavLst>
                                        <p:tav tm="0">
                                          <p:val>
                                            <p:fltVal val="0"/>
                                          </p:val>
                                        </p:tav>
                                        <p:tav tm="100000">
                                          <p:val>
                                            <p:strVal val="#ppt_h"/>
                                          </p:val>
                                        </p:tav>
                                      </p:tavLst>
                                    </p:anim>
                                    <p:animEffect transition="in" filter="fade">
                                      <p:cBhvr>
                                        <p:cTn id="88" dur="1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5" grpId="0"/>
      <p:bldP spid="19" grpId="0"/>
      <p:bldP spid="21" grpId="0"/>
      <p:bldP spid="23" grpId="0"/>
      <p:bldP spid="18"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2156" y="422787"/>
            <a:ext cx="6784258" cy="707886"/>
          </a:xfrm>
          <a:prstGeom prst="rect">
            <a:avLst/>
          </a:prstGeom>
          <a:noFill/>
        </p:spPr>
        <p:txBody>
          <a:bodyPr wrap="square" rtlCol="0">
            <a:spAutoFit/>
          </a:bodyPr>
          <a:lstStyle/>
          <a:p>
            <a:pPr algn="ctr"/>
            <a:r>
              <a:rPr lang="en-US" sz="4000" dirty="0" smtClean="0"/>
              <a:t>Employee Self-Evaluation</a:t>
            </a:r>
            <a:endParaRPr lang="en-US" sz="4000" dirty="0"/>
          </a:p>
        </p:txBody>
      </p:sp>
      <p:pic>
        <p:nvPicPr>
          <p:cNvPr id="4" name="Picture 3"/>
          <p:cNvPicPr>
            <a:picLocks noChangeAspect="1"/>
          </p:cNvPicPr>
          <p:nvPr/>
        </p:nvPicPr>
        <p:blipFill rotWithShape="1">
          <a:blip r:embed="rId2"/>
          <a:srcRect l="3719" r="16871" b="19379"/>
          <a:stretch/>
        </p:blipFill>
        <p:spPr>
          <a:xfrm>
            <a:off x="550606" y="1634063"/>
            <a:ext cx="8504903" cy="3666438"/>
          </a:xfrm>
          <a:prstGeom prst="rect">
            <a:avLst/>
          </a:prstGeom>
        </p:spPr>
      </p:pic>
      <p:sp>
        <p:nvSpPr>
          <p:cNvPr id="5" name="TextBox 4"/>
          <p:cNvSpPr txBox="1"/>
          <p:nvPr/>
        </p:nvSpPr>
        <p:spPr>
          <a:xfrm>
            <a:off x="1532318" y="5434559"/>
            <a:ext cx="6541477" cy="369332"/>
          </a:xfrm>
          <a:prstGeom prst="rect">
            <a:avLst/>
          </a:prstGeom>
          <a:noFill/>
        </p:spPr>
        <p:txBody>
          <a:bodyPr wrap="square" rtlCol="0">
            <a:spAutoFit/>
          </a:bodyPr>
          <a:lstStyle/>
          <a:p>
            <a:pPr algn="ctr"/>
            <a:r>
              <a:rPr lang="en-US" dirty="0" smtClean="0"/>
              <a:t>This is what the employee will see in their inbox.</a:t>
            </a:r>
            <a:endParaRPr lang="en-US" dirty="0"/>
          </a:p>
        </p:txBody>
      </p:sp>
    </p:spTree>
    <p:extLst>
      <p:ext uri="{BB962C8B-B14F-4D97-AF65-F5344CB8AC3E}">
        <p14:creationId xmlns:p14="http://schemas.microsoft.com/office/powerpoint/2010/main" val="350265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67073" y="157317"/>
            <a:ext cx="6784258" cy="523220"/>
          </a:xfrm>
          <a:prstGeom prst="rect">
            <a:avLst/>
          </a:prstGeom>
          <a:noFill/>
        </p:spPr>
        <p:txBody>
          <a:bodyPr wrap="square" rtlCol="0">
            <a:spAutoFit/>
          </a:bodyPr>
          <a:lstStyle/>
          <a:p>
            <a:pPr algn="ctr"/>
            <a:r>
              <a:rPr lang="en-US" sz="2800" dirty="0" smtClean="0"/>
              <a:t>First Section: </a:t>
            </a:r>
            <a:r>
              <a:rPr lang="en-US" sz="2800" b="1" dirty="0" smtClean="0"/>
              <a:t>Job Competencies</a:t>
            </a:r>
            <a:endParaRPr lang="en-US" sz="2800" b="1" dirty="0"/>
          </a:p>
        </p:txBody>
      </p:sp>
      <p:pic>
        <p:nvPicPr>
          <p:cNvPr id="9" name="Picture 8"/>
          <p:cNvPicPr>
            <a:picLocks noChangeAspect="1"/>
          </p:cNvPicPr>
          <p:nvPr/>
        </p:nvPicPr>
        <p:blipFill>
          <a:blip r:embed="rId2"/>
          <a:stretch>
            <a:fillRect/>
          </a:stretch>
        </p:blipFill>
        <p:spPr>
          <a:xfrm>
            <a:off x="2319075" y="3315213"/>
            <a:ext cx="5280251" cy="3402078"/>
          </a:xfrm>
          <a:prstGeom prst="rect">
            <a:avLst/>
          </a:prstGeom>
        </p:spPr>
      </p:pic>
      <p:pic>
        <p:nvPicPr>
          <p:cNvPr id="2" name="Picture 1"/>
          <p:cNvPicPr>
            <a:picLocks noChangeAspect="1"/>
          </p:cNvPicPr>
          <p:nvPr/>
        </p:nvPicPr>
        <p:blipFill>
          <a:blip r:embed="rId3"/>
          <a:stretch>
            <a:fillRect/>
          </a:stretch>
        </p:blipFill>
        <p:spPr>
          <a:xfrm>
            <a:off x="1458763" y="865203"/>
            <a:ext cx="7000876" cy="2340488"/>
          </a:xfrm>
          <a:prstGeom prst="rect">
            <a:avLst/>
          </a:prstGeom>
        </p:spPr>
      </p:pic>
    </p:spTree>
    <p:extLst>
      <p:ext uri="{BB962C8B-B14F-4D97-AF65-F5344CB8AC3E}">
        <p14:creationId xmlns:p14="http://schemas.microsoft.com/office/powerpoint/2010/main" val="1068007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092" r="945"/>
          <a:stretch/>
        </p:blipFill>
        <p:spPr>
          <a:xfrm>
            <a:off x="1248698" y="176365"/>
            <a:ext cx="4395019" cy="4346473"/>
          </a:xfrm>
          <a:prstGeom prst="rect">
            <a:avLst/>
          </a:prstGeom>
        </p:spPr>
      </p:pic>
      <p:pic>
        <p:nvPicPr>
          <p:cNvPr id="3" name="Picture 2"/>
          <p:cNvPicPr>
            <a:picLocks noChangeAspect="1"/>
          </p:cNvPicPr>
          <p:nvPr/>
        </p:nvPicPr>
        <p:blipFill rotWithShape="1">
          <a:blip r:embed="rId3"/>
          <a:srcRect l="3482" t="12298" r="2766" b="378"/>
          <a:stretch/>
        </p:blipFill>
        <p:spPr>
          <a:xfrm>
            <a:off x="3421626" y="2271251"/>
            <a:ext cx="5286732" cy="4267201"/>
          </a:xfrm>
          <a:prstGeom prst="rect">
            <a:avLst/>
          </a:prstGeom>
        </p:spPr>
      </p:pic>
    </p:spTree>
    <p:extLst>
      <p:ext uri="{BB962C8B-B14F-4D97-AF65-F5344CB8AC3E}">
        <p14:creationId xmlns:p14="http://schemas.microsoft.com/office/powerpoint/2010/main" val="903583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35200" y="363795"/>
            <a:ext cx="6784258" cy="707886"/>
          </a:xfrm>
          <a:prstGeom prst="rect">
            <a:avLst/>
          </a:prstGeom>
          <a:noFill/>
        </p:spPr>
        <p:txBody>
          <a:bodyPr wrap="square" rtlCol="0">
            <a:spAutoFit/>
          </a:bodyPr>
          <a:lstStyle/>
          <a:p>
            <a:pPr algn="ctr"/>
            <a:r>
              <a:rPr lang="en-US" sz="4000" dirty="0" smtClean="0"/>
              <a:t>Summary = Overall Rating</a:t>
            </a:r>
            <a:endParaRPr lang="en-US" sz="4000" dirty="0"/>
          </a:p>
        </p:txBody>
      </p:sp>
      <p:sp>
        <p:nvSpPr>
          <p:cNvPr id="5" name="TextBox 4"/>
          <p:cNvSpPr txBox="1"/>
          <p:nvPr/>
        </p:nvSpPr>
        <p:spPr>
          <a:xfrm>
            <a:off x="1936645" y="4670323"/>
            <a:ext cx="5781367" cy="923330"/>
          </a:xfrm>
          <a:prstGeom prst="rect">
            <a:avLst/>
          </a:prstGeom>
          <a:noFill/>
        </p:spPr>
        <p:txBody>
          <a:bodyPr wrap="square" rtlCol="0">
            <a:spAutoFit/>
          </a:bodyPr>
          <a:lstStyle/>
          <a:p>
            <a:pPr algn="ctr"/>
            <a:r>
              <a:rPr lang="en-US" dirty="0" smtClean="0"/>
              <a:t>At the very end of the “Job Competencies” section there is a summary section, that is where you will rate your own overall performance.</a:t>
            </a:r>
            <a:endParaRPr lang="en-US" dirty="0"/>
          </a:p>
        </p:txBody>
      </p:sp>
      <p:pic>
        <p:nvPicPr>
          <p:cNvPr id="2" name="Picture 1"/>
          <p:cNvPicPr>
            <a:picLocks noChangeAspect="1"/>
          </p:cNvPicPr>
          <p:nvPr/>
        </p:nvPicPr>
        <p:blipFill rotWithShape="1">
          <a:blip r:embed="rId2"/>
          <a:srcRect l="7915" r="7373"/>
          <a:stretch/>
        </p:blipFill>
        <p:spPr>
          <a:xfrm>
            <a:off x="1700670" y="1304139"/>
            <a:ext cx="6253316" cy="3133725"/>
          </a:xfrm>
          <a:prstGeom prst="rect">
            <a:avLst/>
          </a:prstGeom>
        </p:spPr>
      </p:pic>
    </p:spTree>
    <p:extLst>
      <p:ext uri="{BB962C8B-B14F-4D97-AF65-F5344CB8AC3E}">
        <p14:creationId xmlns:p14="http://schemas.microsoft.com/office/powerpoint/2010/main" val="2088567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BYUH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YUH Theme" id="{2E96FCF7-285A-434A-9D31-FD1B01229B22}" vid="{C8386F58-52B1-4A4F-9146-0DB70DE46BF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39554</TotalTime>
  <Words>795</Words>
  <Application>Microsoft Office PowerPoint</Application>
  <PresentationFormat>On-screen Show (4:3)</PresentationFormat>
  <Paragraphs>122</Paragraphs>
  <Slides>27</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Calibri</vt:lpstr>
      <vt:lpstr>BYUH Theme</vt:lpstr>
      <vt:lpstr>Brigham Young University‒Hawaii   HR Update</vt:lpstr>
      <vt:lpstr>Annual Performance Evaluations (October)</vt:lpstr>
      <vt:lpstr>      </vt:lpstr>
      <vt:lpstr>Annual Performance Evaluation </vt:lpstr>
      <vt:lpstr>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Human Resources </vt:lpstr>
    </vt:vector>
  </TitlesOfParts>
  <Company>Brigham Young University-Hawaii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Mentoring Employee Performance</dc:title>
  <dc:creator>Rainn Hurlbut</dc:creator>
  <cp:lastModifiedBy>Rainn Hurlbut</cp:lastModifiedBy>
  <cp:revision>997</cp:revision>
  <cp:lastPrinted>2018-09-26T18:50:05Z</cp:lastPrinted>
  <dcterms:created xsi:type="dcterms:W3CDTF">2018-04-02T22:37:21Z</dcterms:created>
  <dcterms:modified xsi:type="dcterms:W3CDTF">2018-09-26T21:53:34Z</dcterms:modified>
</cp:coreProperties>
</file>