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69" r:id="rId2"/>
    <p:sldId id="270" r:id="rId3"/>
    <p:sldId id="271" r:id="rId4"/>
    <p:sldId id="272" r:id="rId5"/>
    <p:sldId id="273" r:id="rId6"/>
    <p:sldId id="293" r:id="rId7"/>
    <p:sldId id="294" r:id="rId8"/>
    <p:sldId id="292" r:id="rId9"/>
    <p:sldId id="291" r:id="rId10"/>
    <p:sldId id="290" r:id="rId11"/>
    <p:sldId id="288" r:id="rId12"/>
    <p:sldId id="287" r:id="rId13"/>
    <p:sldId id="286" r:id="rId14"/>
    <p:sldId id="285" r:id="rId15"/>
    <p:sldId id="284" r:id="rId16"/>
    <p:sldId id="283" r:id="rId17"/>
    <p:sldId id="282" r:id="rId18"/>
    <p:sldId id="281" r:id="rId19"/>
    <p:sldId id="280" r:id="rId20"/>
    <p:sldId id="279" r:id="rId21"/>
    <p:sldId id="278" r:id="rId22"/>
    <p:sldId id="277" r:id="rId23"/>
    <p:sldId id="295" r:id="rId24"/>
    <p:sldId id="276" r:id="rId25"/>
    <p:sldId id="275" r:id="rId26"/>
    <p:sldId id="27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inn Takashima" initials="RT" lastIdx="1" clrIdx="0">
    <p:extLst>
      <p:ext uri="{19B8F6BF-5375-455C-9EA6-DF929625EA0E}">
        <p15:presenceInfo xmlns:p15="http://schemas.microsoft.com/office/powerpoint/2012/main" userId="S-1-5-21-3202035839-2391118546-201221875-4069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1C36"/>
    <a:srgbClr val="BAA0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50"/>
  </p:normalViewPr>
  <p:slideViewPr>
    <p:cSldViewPr snapToGrid="0" snapToObjects="1" showGuides="1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D9A2A2-B522-AA48-8BB6-1E4D469CE1FC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F1BAC8-8910-9C4F-A10D-A62C4293B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91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50" b="1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Source Sans Pro" charset="0"/>
                <a:ea typeface="Source Sans Pro" charset="0"/>
                <a:cs typeface="Source Sans Pro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22999-ACCF-194C-A211-7FDE8E5429FE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D9F9-30E1-E546-A2EA-FE4D4771BA3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5748866"/>
            <a:ext cx="12192000" cy="1109134"/>
          </a:xfrm>
          <a:prstGeom prst="rect">
            <a:avLst/>
          </a:prstGeom>
          <a:solidFill>
            <a:srgbClr val="9E1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205" y="6058237"/>
            <a:ext cx="862511" cy="490392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 flipV="1">
            <a:off x="0" y="5706332"/>
            <a:ext cx="12192000" cy="45719"/>
          </a:xfrm>
          <a:prstGeom prst="rect">
            <a:avLst/>
          </a:prstGeom>
          <a:solidFill>
            <a:srgbClr val="BAA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420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48231" y="530557"/>
            <a:ext cx="6912078" cy="4873625"/>
          </a:xfrm>
        </p:spPr>
        <p:txBody>
          <a:bodyPr/>
          <a:lstStyle>
            <a:lvl1pPr marL="0" indent="0">
              <a:buNone/>
              <a:defRPr sz="3200">
                <a:latin typeface="Source Sans Pro" charset="0"/>
                <a:ea typeface="Source Sans Pro" charset="0"/>
                <a:cs typeface="Source Sans Pro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22999-ACCF-194C-A211-7FDE8E5429FE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D9F9-30E1-E546-A2EA-FE4D4771BA3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5748866"/>
            <a:ext cx="12192000" cy="1109134"/>
          </a:xfrm>
          <a:prstGeom prst="rect">
            <a:avLst/>
          </a:prstGeom>
          <a:solidFill>
            <a:srgbClr val="9E1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205" y="6058237"/>
            <a:ext cx="862511" cy="490392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 flipV="1">
            <a:off x="0" y="5706332"/>
            <a:ext cx="12192000" cy="45719"/>
          </a:xfrm>
          <a:prstGeom prst="rect">
            <a:avLst/>
          </a:prstGeom>
          <a:solidFill>
            <a:srgbClr val="BAA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76067" y="530557"/>
            <a:ext cx="9239863" cy="4873625"/>
          </a:xfrm>
        </p:spPr>
        <p:txBody>
          <a:bodyPr/>
          <a:lstStyle>
            <a:lvl1pPr marL="0" indent="0">
              <a:buNone/>
              <a:defRPr sz="3200">
                <a:latin typeface="Source Sans Pro" charset="0"/>
                <a:ea typeface="Source Sans Pro" charset="0"/>
                <a:cs typeface="Source Sans Pro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22999-ACCF-194C-A211-7FDE8E5429FE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D9F9-30E1-E546-A2EA-FE4D4771BA3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5748866"/>
            <a:ext cx="12192000" cy="1109134"/>
          </a:xfrm>
          <a:prstGeom prst="rect">
            <a:avLst/>
          </a:prstGeom>
          <a:solidFill>
            <a:srgbClr val="9E1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205" y="6058237"/>
            <a:ext cx="862511" cy="490392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 flipV="1">
            <a:off x="0" y="5706332"/>
            <a:ext cx="12192000" cy="45719"/>
          </a:xfrm>
          <a:prstGeom prst="rect">
            <a:avLst/>
          </a:prstGeom>
          <a:solidFill>
            <a:srgbClr val="BAA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07861"/>
          </a:xfrm>
        </p:spPr>
        <p:txBody>
          <a:bodyPr/>
          <a:lstStyle>
            <a:lvl1pPr>
              <a:defRPr>
                <a:latin typeface="Source Sans Pro" charset="0"/>
                <a:ea typeface="Source Sans Pro" charset="0"/>
                <a:cs typeface="Source Sans Pro" charset="0"/>
              </a:defRPr>
            </a:lvl1pPr>
            <a:lvl2pPr>
              <a:defRPr>
                <a:latin typeface="Source Sans Pro" charset="0"/>
                <a:ea typeface="Source Sans Pro" charset="0"/>
                <a:cs typeface="Source Sans Pro" charset="0"/>
              </a:defRPr>
            </a:lvl2pPr>
            <a:lvl3pPr>
              <a:defRPr>
                <a:latin typeface="Source Sans Pro" charset="0"/>
                <a:ea typeface="Source Sans Pro" charset="0"/>
                <a:cs typeface="Source Sans Pro" charset="0"/>
              </a:defRPr>
            </a:lvl3pPr>
            <a:lvl4pPr>
              <a:defRPr>
                <a:latin typeface="Source Sans Pro" charset="0"/>
                <a:ea typeface="Source Sans Pro" charset="0"/>
                <a:cs typeface="Source Sans Pro" charset="0"/>
              </a:defRPr>
            </a:lvl4pPr>
            <a:lvl5pPr>
              <a:defRPr>
                <a:latin typeface="Source Sans Pro" charset="0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22999-ACCF-194C-A211-7FDE8E5429FE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D9F9-30E1-E546-A2EA-FE4D4771BA3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5748866"/>
            <a:ext cx="12192000" cy="1109134"/>
          </a:xfrm>
          <a:prstGeom prst="rect">
            <a:avLst/>
          </a:prstGeom>
          <a:solidFill>
            <a:srgbClr val="9E1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205" y="6058237"/>
            <a:ext cx="862511" cy="490392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 flipV="1">
            <a:off x="0" y="5706332"/>
            <a:ext cx="12192000" cy="45719"/>
          </a:xfrm>
          <a:prstGeom prst="rect">
            <a:avLst/>
          </a:prstGeom>
          <a:solidFill>
            <a:srgbClr val="BAA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96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424602"/>
            <a:ext cx="10515600" cy="2852737"/>
          </a:xfrm>
        </p:spPr>
        <p:txBody>
          <a:bodyPr anchor="b"/>
          <a:lstStyle>
            <a:lvl1pPr>
              <a:defRPr sz="6000" b="1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304327"/>
            <a:ext cx="10515600" cy="94402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22999-ACCF-194C-A211-7FDE8E5429FE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D9F9-30E1-E546-A2EA-FE4D4771BA3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5748866"/>
            <a:ext cx="12192000" cy="1109134"/>
          </a:xfrm>
          <a:prstGeom prst="rect">
            <a:avLst/>
          </a:prstGeom>
          <a:solidFill>
            <a:srgbClr val="9E1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205" y="6058237"/>
            <a:ext cx="862511" cy="490392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flipV="1">
            <a:off x="0" y="5706332"/>
            <a:ext cx="12192000" cy="45719"/>
          </a:xfrm>
          <a:prstGeom prst="rect">
            <a:avLst/>
          </a:prstGeom>
          <a:solidFill>
            <a:srgbClr val="BAA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51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574521"/>
          </a:xfrm>
        </p:spPr>
        <p:txBody>
          <a:bodyPr/>
          <a:lstStyle>
            <a:lvl1pPr>
              <a:defRPr>
                <a:latin typeface="Source Sans Pro" charset="0"/>
                <a:ea typeface="Source Sans Pro" charset="0"/>
                <a:cs typeface="Source Sans Pro" charset="0"/>
              </a:defRPr>
            </a:lvl1pPr>
            <a:lvl2pPr>
              <a:defRPr>
                <a:latin typeface="Source Sans Pro" charset="0"/>
                <a:ea typeface="Source Sans Pro" charset="0"/>
                <a:cs typeface="Source Sans Pro" charset="0"/>
              </a:defRPr>
            </a:lvl2pPr>
            <a:lvl3pPr>
              <a:defRPr>
                <a:latin typeface="Source Sans Pro" charset="0"/>
                <a:ea typeface="Source Sans Pro" charset="0"/>
                <a:cs typeface="Source Sans Pro" charset="0"/>
              </a:defRPr>
            </a:lvl3pPr>
            <a:lvl4pPr>
              <a:defRPr>
                <a:latin typeface="Source Sans Pro" charset="0"/>
                <a:ea typeface="Source Sans Pro" charset="0"/>
                <a:cs typeface="Source Sans Pro" charset="0"/>
              </a:defRPr>
            </a:lvl4pPr>
            <a:lvl5pPr>
              <a:defRPr>
                <a:latin typeface="Source Sans Pro" charset="0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574521"/>
          </a:xfrm>
        </p:spPr>
        <p:txBody>
          <a:bodyPr/>
          <a:lstStyle>
            <a:lvl1pPr>
              <a:defRPr>
                <a:latin typeface="Source Sans Pro" charset="0"/>
                <a:ea typeface="Source Sans Pro" charset="0"/>
                <a:cs typeface="Source Sans Pro" charset="0"/>
              </a:defRPr>
            </a:lvl1pPr>
            <a:lvl2pPr>
              <a:defRPr>
                <a:latin typeface="Source Sans Pro" charset="0"/>
                <a:ea typeface="Source Sans Pro" charset="0"/>
                <a:cs typeface="Source Sans Pro" charset="0"/>
              </a:defRPr>
            </a:lvl2pPr>
            <a:lvl3pPr>
              <a:defRPr>
                <a:latin typeface="Source Sans Pro" charset="0"/>
                <a:ea typeface="Source Sans Pro" charset="0"/>
                <a:cs typeface="Source Sans Pro" charset="0"/>
              </a:defRPr>
            </a:lvl3pPr>
            <a:lvl4pPr>
              <a:defRPr>
                <a:latin typeface="Source Sans Pro" charset="0"/>
                <a:ea typeface="Source Sans Pro" charset="0"/>
                <a:cs typeface="Source Sans Pro" charset="0"/>
              </a:defRPr>
            </a:lvl4pPr>
            <a:lvl5pPr>
              <a:defRPr>
                <a:latin typeface="Source Sans Pro" charset="0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22999-ACCF-194C-A211-7FDE8E5429FE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D9F9-30E1-E546-A2EA-FE4D4771BA3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5748866"/>
            <a:ext cx="12192000" cy="1109134"/>
          </a:xfrm>
          <a:prstGeom prst="rect">
            <a:avLst/>
          </a:prstGeom>
          <a:solidFill>
            <a:srgbClr val="9E1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205" y="6058237"/>
            <a:ext cx="862511" cy="490392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 flipV="1">
            <a:off x="0" y="5706332"/>
            <a:ext cx="12192000" cy="45719"/>
          </a:xfrm>
          <a:prstGeom prst="rect">
            <a:avLst/>
          </a:prstGeom>
          <a:solidFill>
            <a:srgbClr val="BAA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886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Source Sans Pro" charset="0"/>
                <a:ea typeface="Source Sans Pro" charset="0"/>
                <a:cs typeface="Source Sans Pro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64732"/>
          </a:xfrm>
        </p:spPr>
        <p:txBody>
          <a:bodyPr/>
          <a:lstStyle>
            <a:lvl1pPr>
              <a:defRPr>
                <a:latin typeface="Source Sans Pro" charset="0"/>
                <a:ea typeface="Source Sans Pro" charset="0"/>
                <a:cs typeface="Source Sans Pro" charset="0"/>
              </a:defRPr>
            </a:lvl1pPr>
            <a:lvl2pPr>
              <a:defRPr>
                <a:latin typeface="Source Sans Pro" charset="0"/>
                <a:ea typeface="Source Sans Pro" charset="0"/>
                <a:cs typeface="Source Sans Pro" charset="0"/>
              </a:defRPr>
            </a:lvl2pPr>
            <a:lvl3pPr>
              <a:defRPr>
                <a:latin typeface="Source Sans Pro" charset="0"/>
                <a:ea typeface="Source Sans Pro" charset="0"/>
                <a:cs typeface="Source Sans Pro" charset="0"/>
              </a:defRPr>
            </a:lvl3pPr>
            <a:lvl4pPr>
              <a:defRPr>
                <a:latin typeface="Source Sans Pro" charset="0"/>
                <a:ea typeface="Source Sans Pro" charset="0"/>
                <a:cs typeface="Source Sans Pro" charset="0"/>
              </a:defRPr>
            </a:lvl4pPr>
            <a:lvl5pPr>
              <a:defRPr>
                <a:latin typeface="Source Sans Pro" charset="0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Source Sans Pro" charset="0"/>
                <a:ea typeface="Source Sans Pro" charset="0"/>
                <a:cs typeface="Source Sans Pro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64732"/>
          </a:xfrm>
        </p:spPr>
        <p:txBody>
          <a:bodyPr/>
          <a:lstStyle>
            <a:lvl1pPr>
              <a:defRPr>
                <a:latin typeface="Source Sans Pro" charset="0"/>
                <a:ea typeface="Source Sans Pro" charset="0"/>
                <a:cs typeface="Source Sans Pro" charset="0"/>
              </a:defRPr>
            </a:lvl1pPr>
            <a:lvl2pPr>
              <a:defRPr>
                <a:latin typeface="Source Sans Pro" charset="0"/>
                <a:ea typeface="Source Sans Pro" charset="0"/>
                <a:cs typeface="Source Sans Pro" charset="0"/>
              </a:defRPr>
            </a:lvl2pPr>
            <a:lvl3pPr>
              <a:defRPr>
                <a:latin typeface="Source Sans Pro" charset="0"/>
                <a:ea typeface="Source Sans Pro" charset="0"/>
                <a:cs typeface="Source Sans Pro" charset="0"/>
              </a:defRPr>
            </a:lvl3pPr>
            <a:lvl4pPr>
              <a:defRPr>
                <a:latin typeface="Source Sans Pro" charset="0"/>
                <a:ea typeface="Source Sans Pro" charset="0"/>
                <a:cs typeface="Source Sans Pro" charset="0"/>
              </a:defRPr>
            </a:lvl4pPr>
            <a:lvl5pPr>
              <a:defRPr>
                <a:latin typeface="Source Sans Pro" charset="0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22999-ACCF-194C-A211-7FDE8E5429FE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D9F9-30E1-E546-A2EA-FE4D4771BA3C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0" y="5748866"/>
            <a:ext cx="12192000" cy="1109134"/>
          </a:xfrm>
          <a:prstGeom prst="rect">
            <a:avLst/>
          </a:prstGeom>
          <a:solidFill>
            <a:srgbClr val="9E1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205" y="6058237"/>
            <a:ext cx="862511" cy="490392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 flipV="1">
            <a:off x="0" y="5706332"/>
            <a:ext cx="12192000" cy="45719"/>
          </a:xfrm>
          <a:prstGeom prst="rect">
            <a:avLst/>
          </a:prstGeom>
          <a:solidFill>
            <a:srgbClr val="BAA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299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22999-ACCF-194C-A211-7FDE8E5429FE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D9F9-30E1-E546-A2EA-FE4D4771BA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5748866"/>
            <a:ext cx="12192000" cy="1109134"/>
          </a:xfrm>
          <a:prstGeom prst="rect">
            <a:avLst/>
          </a:prstGeom>
          <a:solidFill>
            <a:srgbClr val="9E1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205" y="6058237"/>
            <a:ext cx="862511" cy="490392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 flipV="1">
            <a:off x="0" y="5706332"/>
            <a:ext cx="12192000" cy="45719"/>
          </a:xfrm>
          <a:prstGeom prst="rect">
            <a:avLst/>
          </a:prstGeom>
          <a:solidFill>
            <a:srgbClr val="BAA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32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582382"/>
          </a:xfrm>
        </p:spPr>
        <p:txBody>
          <a:bodyPr/>
          <a:lstStyle>
            <a:lvl1pPr>
              <a:defRPr sz="3200">
                <a:latin typeface="Source Sans Pro" charset="0"/>
                <a:ea typeface="Source Sans Pro" charset="0"/>
                <a:cs typeface="Source Sans Pro" charset="0"/>
              </a:defRPr>
            </a:lvl1pPr>
            <a:lvl2pPr>
              <a:defRPr sz="2800">
                <a:latin typeface="Source Sans Pro" charset="0"/>
                <a:ea typeface="Source Sans Pro" charset="0"/>
                <a:cs typeface="Source Sans Pro" charset="0"/>
              </a:defRPr>
            </a:lvl2pPr>
            <a:lvl3pPr>
              <a:defRPr sz="2400">
                <a:latin typeface="Source Sans Pro" charset="0"/>
                <a:ea typeface="Source Sans Pro" charset="0"/>
                <a:cs typeface="Source Sans Pro" charset="0"/>
              </a:defRPr>
            </a:lvl3pPr>
            <a:lvl4pPr>
              <a:defRPr sz="2000">
                <a:latin typeface="Source Sans Pro" charset="0"/>
                <a:ea typeface="Source Sans Pro" charset="0"/>
                <a:cs typeface="Source Sans Pro" charset="0"/>
              </a:defRPr>
            </a:lvl4pPr>
            <a:lvl5pPr>
              <a:defRPr sz="2000">
                <a:latin typeface="Source Sans Pro" charset="0"/>
                <a:ea typeface="Source Sans Pro" charset="0"/>
                <a:cs typeface="Source Sans Pro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512407"/>
          </a:xfrm>
        </p:spPr>
        <p:txBody>
          <a:bodyPr/>
          <a:lstStyle>
            <a:lvl1pPr marL="0" indent="0">
              <a:buNone/>
              <a:defRPr sz="1600">
                <a:latin typeface="Source Sans Pro" charset="0"/>
                <a:ea typeface="Source Sans Pro" charset="0"/>
                <a:cs typeface="Source Sans Pro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22999-ACCF-194C-A211-7FDE8E5429FE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D9F9-30E1-E546-A2EA-FE4D4771BA3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5748866"/>
            <a:ext cx="12192000" cy="1109134"/>
          </a:xfrm>
          <a:prstGeom prst="rect">
            <a:avLst/>
          </a:prstGeom>
          <a:solidFill>
            <a:srgbClr val="9E1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205" y="6058237"/>
            <a:ext cx="862511" cy="490392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 flipV="1">
            <a:off x="0" y="5706332"/>
            <a:ext cx="12192000" cy="45719"/>
          </a:xfrm>
          <a:prstGeom prst="rect">
            <a:avLst/>
          </a:prstGeom>
          <a:solidFill>
            <a:srgbClr val="BAA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752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546061"/>
          </a:xfrm>
        </p:spPr>
        <p:txBody>
          <a:bodyPr/>
          <a:lstStyle>
            <a:lvl1pPr marL="0" indent="0">
              <a:buNone/>
              <a:defRPr sz="3200">
                <a:latin typeface="Source Sans Pro" charset="0"/>
                <a:ea typeface="Source Sans Pro" charset="0"/>
                <a:cs typeface="Source Sans Pro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476086"/>
          </a:xfrm>
        </p:spPr>
        <p:txBody>
          <a:bodyPr/>
          <a:lstStyle>
            <a:lvl1pPr marL="0" indent="0">
              <a:buNone/>
              <a:defRPr sz="1600">
                <a:latin typeface="Source Sans Pro" charset="0"/>
                <a:ea typeface="Source Sans Pro" charset="0"/>
                <a:cs typeface="Source Sans Pro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22999-ACCF-194C-A211-7FDE8E5429FE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D9F9-30E1-E546-A2EA-FE4D4771BA3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5748866"/>
            <a:ext cx="12192000" cy="1109134"/>
          </a:xfrm>
          <a:prstGeom prst="rect">
            <a:avLst/>
          </a:prstGeom>
          <a:solidFill>
            <a:srgbClr val="9E1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205" y="6058237"/>
            <a:ext cx="862511" cy="490392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 flipV="1">
            <a:off x="0" y="5706332"/>
            <a:ext cx="12192000" cy="45719"/>
          </a:xfrm>
          <a:prstGeom prst="rect">
            <a:avLst/>
          </a:prstGeom>
          <a:solidFill>
            <a:srgbClr val="BAA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651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22999-ACCF-194C-A211-7FDE8E5429FE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D9F9-30E1-E546-A2EA-FE4D4771BA3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3968217" y="240218"/>
            <a:ext cx="4255563" cy="5293268"/>
          </a:xfrm>
        </p:spPr>
        <p:txBody>
          <a:bodyPr/>
          <a:lstStyle>
            <a:lvl1pPr>
              <a:defRPr b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5748866"/>
            <a:ext cx="12192000" cy="1109134"/>
          </a:xfrm>
          <a:prstGeom prst="rect">
            <a:avLst/>
          </a:prstGeom>
          <a:solidFill>
            <a:srgbClr val="9E1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205" y="6058237"/>
            <a:ext cx="862511" cy="490392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 flipV="1">
            <a:off x="0" y="5706332"/>
            <a:ext cx="12192000" cy="45719"/>
          </a:xfrm>
          <a:prstGeom prst="rect">
            <a:avLst/>
          </a:prstGeom>
          <a:solidFill>
            <a:srgbClr val="BAA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22999-ACCF-194C-A211-7FDE8E5429FE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8D9F9-30E1-E546-A2EA-FE4D4771B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583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9" r:id="rId9"/>
    <p:sldLayoutId id="2147483658" r:id="rId10"/>
    <p:sldLayoutId id="21474836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Annual Performance Evaluations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September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51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1556"/>
            <a:ext cx="10515600" cy="1325563"/>
          </a:xfrm>
        </p:spPr>
        <p:txBody>
          <a:bodyPr/>
          <a:lstStyle/>
          <a:p>
            <a:r>
              <a:rPr lang="en-US" b="0" dirty="0" smtClean="0"/>
              <a:t>Third Section:</a:t>
            </a:r>
            <a:r>
              <a:rPr lang="en-US" dirty="0" smtClean="0"/>
              <a:t> Goals for Next Year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759" y="1331570"/>
            <a:ext cx="7335279" cy="40499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33038" y="1925367"/>
            <a:ext cx="31489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employee will enter the goals they would like to work on in the next year. Goals should be </a:t>
            </a:r>
            <a:r>
              <a:rPr lang="en-US" i="1" dirty="0" smtClean="0"/>
              <a:t>work related</a:t>
            </a:r>
            <a:r>
              <a:rPr lang="en-US" dirty="0" smtClean="0"/>
              <a:t>, not personal or spiritual</a:t>
            </a:r>
            <a:r>
              <a:rPr lang="en-US" i="1" dirty="0" smtClean="0"/>
              <a:t>.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Due dates are optional, but highly encouraged.</a:t>
            </a:r>
          </a:p>
          <a:p>
            <a:endParaRPr lang="en-US" dirty="0"/>
          </a:p>
          <a:p>
            <a:r>
              <a:rPr lang="en-US" dirty="0" smtClean="0"/>
              <a:t>Comments are also optional.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52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 Setting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Set </a:t>
            </a:r>
            <a:r>
              <a:rPr lang="en-US" dirty="0">
                <a:solidFill>
                  <a:srgbClr val="FF0000"/>
                </a:solidFill>
              </a:rPr>
              <a:t>SMART</a:t>
            </a:r>
            <a:r>
              <a:rPr lang="en-US" dirty="0"/>
              <a:t> Goals: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S</a:t>
            </a:r>
            <a:r>
              <a:rPr lang="en-US" dirty="0"/>
              <a:t>pecific</a:t>
            </a:r>
          </a:p>
          <a:p>
            <a:pPr lvl="2"/>
            <a:r>
              <a:rPr lang="en-US" dirty="0"/>
              <a:t>Clearly stated</a:t>
            </a:r>
          </a:p>
          <a:p>
            <a:pPr lvl="2"/>
            <a:r>
              <a:rPr lang="en-US" dirty="0"/>
              <a:t>Target a single key result</a:t>
            </a:r>
          </a:p>
          <a:p>
            <a:pPr lvl="2"/>
            <a:r>
              <a:rPr lang="en-US" dirty="0"/>
              <a:t>Indicate the desired performance level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M</a:t>
            </a:r>
            <a:r>
              <a:rPr lang="en-US" dirty="0"/>
              <a:t>easurable</a:t>
            </a:r>
          </a:p>
          <a:p>
            <a:pPr lvl="2"/>
            <a:r>
              <a:rPr lang="en-US" dirty="0"/>
              <a:t>Quantifiable</a:t>
            </a:r>
          </a:p>
          <a:p>
            <a:pPr lvl="2"/>
            <a:r>
              <a:rPr lang="en-US" dirty="0"/>
              <a:t>Concrete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A</a:t>
            </a:r>
            <a:r>
              <a:rPr lang="en-US" dirty="0"/>
              <a:t>chievable</a:t>
            </a:r>
          </a:p>
          <a:p>
            <a:pPr lvl="2"/>
            <a:r>
              <a:rPr lang="en-US" dirty="0"/>
              <a:t>Challenging, but attainable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R</a:t>
            </a:r>
            <a:r>
              <a:rPr lang="en-US" dirty="0"/>
              <a:t>elevant</a:t>
            </a:r>
          </a:p>
          <a:p>
            <a:pPr lvl="2"/>
            <a:r>
              <a:rPr lang="en-US" dirty="0"/>
              <a:t>Linked to the Department’s business goals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T</a:t>
            </a:r>
            <a:r>
              <a:rPr lang="en-US" dirty="0"/>
              <a:t>imed</a:t>
            </a:r>
          </a:p>
          <a:p>
            <a:pPr lvl="2"/>
            <a:r>
              <a:rPr lang="en-US" dirty="0"/>
              <a:t>Milestones and deadlines</a:t>
            </a:r>
          </a:p>
          <a:p>
            <a:endParaRPr lang="en-US" dirty="0"/>
          </a:p>
        </p:txBody>
      </p:sp>
      <p:pic>
        <p:nvPicPr>
          <p:cNvPr id="1026" name="Picture 2" descr="Technology SMART Go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1" y="1690688"/>
            <a:ext cx="4452191" cy="359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89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3319"/>
            <a:ext cx="10515600" cy="1325563"/>
          </a:xfrm>
        </p:spPr>
        <p:txBody>
          <a:bodyPr/>
          <a:lstStyle/>
          <a:p>
            <a:r>
              <a:rPr lang="en-US" b="0" dirty="0" smtClean="0"/>
              <a:t>Fourth Section:</a:t>
            </a:r>
            <a:r>
              <a:rPr lang="en-US" dirty="0" smtClean="0"/>
              <a:t> Overall Rating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544696" y="2592704"/>
            <a:ext cx="26361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employee will rate their overall performance for the year.</a:t>
            </a:r>
          </a:p>
          <a:p>
            <a:endParaRPr lang="en-US" dirty="0"/>
          </a:p>
          <a:p>
            <a:r>
              <a:rPr lang="en-US" dirty="0" smtClean="0"/>
              <a:t>In this section, comments are required.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96750"/>
            <a:ext cx="7176444" cy="374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50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5979"/>
            <a:ext cx="10515600" cy="1325563"/>
          </a:xfrm>
        </p:spPr>
        <p:txBody>
          <a:bodyPr/>
          <a:lstStyle/>
          <a:p>
            <a:r>
              <a:rPr lang="en-US" b="0" dirty="0" smtClean="0"/>
              <a:t>Fifth Section:</a:t>
            </a:r>
            <a:r>
              <a:rPr lang="en-US" dirty="0" smtClean="0"/>
              <a:t> Supporting Documents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63993"/>
            <a:ext cx="7603654" cy="43530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20216" y="2899718"/>
            <a:ext cx="29244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entire section is optional, but HR may require the employee to upload supporting documentation if they’ve rating themselves as exceptional.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2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83958"/>
            <a:ext cx="10515600" cy="2413686"/>
          </a:xfrm>
        </p:spPr>
        <p:txBody>
          <a:bodyPr>
            <a:noAutofit/>
          </a:bodyPr>
          <a:lstStyle/>
          <a:p>
            <a:pPr algn="ctr"/>
            <a:r>
              <a:rPr lang="en-US" sz="8800" dirty="0" smtClean="0"/>
              <a:t>Manager Evaluation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245130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Manager Evaluation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4906" y="1458284"/>
            <a:ext cx="6622187" cy="41104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58747" y="3937686"/>
            <a:ext cx="1935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This is what the manager will see in their inbox.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49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/>
              <a:t>First Section: </a:t>
            </a:r>
            <a:r>
              <a:rPr lang="en-US" dirty="0" smtClean="0"/>
              <a:t>Job Competencies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724" y="1901587"/>
            <a:ext cx="10958551" cy="34172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99124" y="1794277"/>
            <a:ext cx="28502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The manager will rate the employee on each competency. </a:t>
            </a:r>
            <a:r>
              <a:rPr lang="en-US" dirty="0">
                <a:solidFill>
                  <a:srgbClr val="C00000"/>
                </a:solidFill>
              </a:rPr>
              <a:t>Managers can </a:t>
            </a:r>
            <a:r>
              <a:rPr lang="en-US" dirty="0" smtClean="0">
                <a:solidFill>
                  <a:srgbClr val="C00000"/>
                </a:solidFill>
              </a:rPr>
              <a:t>see </a:t>
            </a:r>
            <a:r>
              <a:rPr lang="en-US" dirty="0">
                <a:solidFill>
                  <a:srgbClr val="C00000"/>
                </a:solidFill>
              </a:rPr>
              <a:t>how the employee rated themselves as well as any comments</a:t>
            </a:r>
            <a:r>
              <a:rPr lang="en-US" dirty="0" smtClean="0">
                <a:solidFill>
                  <a:srgbClr val="C00000"/>
                </a:solidFill>
              </a:rPr>
              <a:t>.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96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/>
              <a:t>Second Section: </a:t>
            </a:r>
            <a:r>
              <a:rPr lang="en-US" dirty="0" smtClean="0"/>
              <a:t>This Year’s Goals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32706"/>
            <a:ext cx="7640080" cy="42317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478280" y="1734939"/>
            <a:ext cx="28502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The manager will rate the employee on how they did on the goals set during last year’s performance review.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r>
              <a:rPr lang="en-US" dirty="0" smtClean="0">
                <a:solidFill>
                  <a:srgbClr val="C00000"/>
                </a:solidFill>
              </a:rPr>
              <a:t>Managers can see how the employee rated themselves as well as any comments.</a:t>
            </a:r>
          </a:p>
        </p:txBody>
      </p:sp>
    </p:spTree>
    <p:extLst>
      <p:ext uri="{BB962C8B-B14F-4D97-AF65-F5344CB8AC3E}">
        <p14:creationId xmlns:p14="http://schemas.microsoft.com/office/powerpoint/2010/main" val="46036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/>
              <a:t>Third Section: </a:t>
            </a:r>
            <a:r>
              <a:rPr lang="en-US" dirty="0" smtClean="0"/>
              <a:t>Goals for Next Year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419070" y="2001794"/>
            <a:ext cx="29347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The manager will review the employee’s goals set for next year. Managers may add more goals or edit the goals the employee entered.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r>
              <a:rPr lang="en-US" dirty="0" smtClean="0">
                <a:solidFill>
                  <a:srgbClr val="C00000"/>
                </a:solidFill>
              </a:rPr>
              <a:t>It is encouraged that managers discuss any changes to the employee’s goals with the employee.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02037"/>
            <a:ext cx="7345565" cy="418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11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/>
              <a:t>Fourth Section: </a:t>
            </a:r>
            <a:r>
              <a:rPr lang="en-US" dirty="0" smtClean="0"/>
              <a:t>Overall Rating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62731"/>
            <a:ext cx="9380967" cy="40992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284043" y="1960605"/>
            <a:ext cx="246311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The manager will rate the employee’s overall performance for the year.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r>
              <a:rPr lang="en-US" dirty="0" smtClean="0">
                <a:solidFill>
                  <a:srgbClr val="C00000"/>
                </a:solidFill>
              </a:rPr>
              <a:t>In this section, comments are required. 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84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Principles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Employees are evaluated in two areas: </a:t>
            </a:r>
          </a:p>
          <a:p>
            <a:pPr lvl="1"/>
            <a:r>
              <a:rPr lang="en-US" dirty="0"/>
              <a:t>Competencies – </a:t>
            </a:r>
            <a:r>
              <a:rPr lang="en-US" dirty="0">
                <a:solidFill>
                  <a:srgbClr val="FF0000"/>
                </a:solidFill>
              </a:rPr>
              <a:t>behaviors</a:t>
            </a:r>
            <a:r>
              <a:rPr lang="en-US" dirty="0"/>
              <a:t> that are important to the University as the work moves forward; every BYUH employee has the same four competencies </a:t>
            </a:r>
          </a:p>
          <a:p>
            <a:pPr lvl="2"/>
            <a:r>
              <a:rPr lang="en-US" dirty="0"/>
              <a:t>Quality</a:t>
            </a:r>
          </a:p>
          <a:p>
            <a:pPr lvl="2"/>
            <a:r>
              <a:rPr lang="en-US" dirty="0"/>
              <a:t>Quantity</a:t>
            </a:r>
          </a:p>
          <a:p>
            <a:pPr lvl="2"/>
            <a:r>
              <a:rPr lang="en-US" dirty="0"/>
              <a:t>Knowledge </a:t>
            </a:r>
          </a:p>
          <a:p>
            <a:pPr lvl="2"/>
            <a:r>
              <a:rPr lang="en-US" dirty="0"/>
              <a:t>Relationships</a:t>
            </a:r>
          </a:p>
          <a:p>
            <a:pPr lvl="1"/>
            <a:r>
              <a:rPr lang="en-US" dirty="0"/>
              <a:t>Goals – address the </a:t>
            </a:r>
            <a:r>
              <a:rPr lang="en-US" dirty="0">
                <a:solidFill>
                  <a:srgbClr val="FF0000"/>
                </a:solidFill>
              </a:rPr>
              <a:t>results</a:t>
            </a:r>
            <a:r>
              <a:rPr lang="en-US" dirty="0"/>
              <a:t> that must be achieved; these are set jointly between employees and supervisors each year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23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/>
              <a:t>Fifth Section:</a:t>
            </a:r>
            <a:r>
              <a:rPr lang="en-US" dirty="0" smtClean="0"/>
              <a:t> Supporting Documents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8425"/>
          <a:stretch/>
        </p:blipFill>
        <p:spPr>
          <a:xfrm>
            <a:off x="343672" y="1880159"/>
            <a:ext cx="9961864" cy="261284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435178" y="4294952"/>
            <a:ext cx="68703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This </a:t>
            </a:r>
            <a:r>
              <a:rPr lang="en-US" dirty="0" smtClean="0">
                <a:solidFill>
                  <a:srgbClr val="C00000"/>
                </a:solidFill>
              </a:rPr>
              <a:t>section </a:t>
            </a:r>
            <a:r>
              <a:rPr lang="en-US" dirty="0">
                <a:solidFill>
                  <a:srgbClr val="C00000"/>
                </a:solidFill>
              </a:rPr>
              <a:t>is optional, but HR may require the </a:t>
            </a:r>
            <a:r>
              <a:rPr lang="en-US" dirty="0" smtClean="0">
                <a:solidFill>
                  <a:srgbClr val="C00000"/>
                </a:solidFill>
              </a:rPr>
              <a:t>manager </a:t>
            </a:r>
            <a:r>
              <a:rPr lang="en-US" dirty="0">
                <a:solidFill>
                  <a:srgbClr val="C00000"/>
                </a:solidFill>
              </a:rPr>
              <a:t>to upload supporting documentation if they’ve </a:t>
            </a:r>
            <a:r>
              <a:rPr lang="en-US" dirty="0" smtClean="0">
                <a:solidFill>
                  <a:srgbClr val="C00000"/>
                </a:solidFill>
              </a:rPr>
              <a:t>rated an employee as exceptional or needs to improve.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08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Manager &amp; Employee Meet</a:t>
            </a:r>
            <a:endParaRPr lang="en-US" dirty="0"/>
          </a:p>
        </p:txBody>
      </p:sp>
      <p:pic>
        <p:nvPicPr>
          <p:cNvPr id="3" name="Picture 2" descr="Image result for Manager &amp; Employee performance Meeting graphic">
            <a:extLst>
              <a:ext uri="{FF2B5EF4-FFF2-40B4-BE49-F238E27FC236}">
                <a16:creationId xmlns:a16="http://schemas.microsoft.com/office/drawing/2014/main" id="{B8B68C5B-7248-49E0-A630-8876A931D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194" y="2346518"/>
            <a:ext cx="2464965" cy="246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3697" y="2346518"/>
            <a:ext cx="286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Source Sans Pro"/>
              </a:rPr>
              <a:t>Manager submits their evaluation in Workday</a:t>
            </a:r>
            <a:endParaRPr lang="en-US" dirty="0">
              <a:latin typeface="Source Sans Pro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55225" y="2348449"/>
            <a:ext cx="2850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Source Sans Pro"/>
              </a:rPr>
              <a:t>HR reviews the evaluation for completion</a:t>
            </a:r>
            <a:endParaRPr lang="en-US" dirty="0">
              <a:latin typeface="Source Sans Pro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34957" y="4812415"/>
            <a:ext cx="4275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Source Sans Pro"/>
              </a:rPr>
              <a:t>Manager and employee meet to discuss</a:t>
            </a:r>
            <a:endParaRPr lang="en-US" dirty="0">
              <a:latin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426756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Manager Acknowledgement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6762750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04886" y="2183027"/>
            <a:ext cx="32477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</a:t>
            </a:r>
            <a:r>
              <a:rPr lang="en-US" dirty="0" smtClean="0"/>
              <a:t>manager </a:t>
            </a:r>
            <a:r>
              <a:rPr lang="en-US" dirty="0"/>
              <a:t>must acknowledge the performance review. </a:t>
            </a:r>
          </a:p>
          <a:p>
            <a:endParaRPr lang="en-US" dirty="0"/>
          </a:p>
          <a:p>
            <a:r>
              <a:rPr lang="en-US" dirty="0"/>
              <a:t>This acknowledgement step acts as a signature and verifies that the manager and employee are in agreement with the contents of the evaluation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18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Employee Acknowledgement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6572250" cy="35433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96647" y="2218425"/>
            <a:ext cx="33033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employee must acknowledge the performance review. </a:t>
            </a:r>
          </a:p>
          <a:p>
            <a:endParaRPr lang="en-US" dirty="0"/>
          </a:p>
          <a:p>
            <a:r>
              <a:rPr lang="en-US" dirty="0" smtClean="0"/>
              <a:t>This acknowledgement step acts as a signature and verifies that the manager and employee are in agreement with the contents of the evaluation.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61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Employee Review Status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If you want to know which employees’ performance reviews are still in progress and which ones are complete, follow these steps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/>
              <a:t>Search </a:t>
            </a:r>
            <a:r>
              <a:rPr lang="en-US" dirty="0">
                <a:solidFill>
                  <a:srgbClr val="C00000"/>
                </a:solidFill>
              </a:rPr>
              <a:t>Employee Review Status Summary </a:t>
            </a:r>
            <a:r>
              <a:rPr lang="en-US" dirty="0"/>
              <a:t>in your Workday search bar.</a:t>
            </a:r>
            <a:endParaRPr lang="en-US" dirty="0">
              <a:solidFill>
                <a:srgbClr val="0066FF"/>
              </a:solidFill>
            </a:endParaRPr>
          </a:p>
          <a:p>
            <a:pPr marL="514350" indent="-514350">
              <a:buAutoNum type="arabicPeriod"/>
            </a:pPr>
            <a:r>
              <a:rPr lang="en-US" dirty="0"/>
              <a:t>Go to Review Templates &gt; select All Review Templates &gt; Annual Performance Evaluation (</a:t>
            </a:r>
            <a:r>
              <a:rPr lang="en-US" dirty="0" smtClean="0"/>
              <a:t>2020)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/>
              <a:t>Leave the dates blank</a:t>
            </a:r>
          </a:p>
          <a:p>
            <a:pPr marL="514350" indent="-514350">
              <a:buAutoNum type="arabicPeriod"/>
            </a:pPr>
            <a:r>
              <a:rPr lang="en-US" dirty="0"/>
              <a:t>Click OK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88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Merit Schedule Guideline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8401358"/>
              </p:ext>
            </p:extLst>
          </p:nvPr>
        </p:nvGraphicFramePr>
        <p:xfrm>
          <a:off x="1664045" y="1608310"/>
          <a:ext cx="8495955" cy="32308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831985">
                  <a:extLst>
                    <a:ext uri="{9D8B030D-6E8A-4147-A177-3AD203B41FA5}">
                      <a16:colId xmlns:a16="http://schemas.microsoft.com/office/drawing/2014/main" val="2068637551"/>
                    </a:ext>
                  </a:extLst>
                </a:gridCol>
                <a:gridCol w="2831985">
                  <a:extLst>
                    <a:ext uri="{9D8B030D-6E8A-4147-A177-3AD203B41FA5}">
                      <a16:colId xmlns:a16="http://schemas.microsoft.com/office/drawing/2014/main" val="2869516794"/>
                    </a:ext>
                  </a:extLst>
                </a:gridCol>
                <a:gridCol w="2831985">
                  <a:extLst>
                    <a:ext uri="{9D8B030D-6E8A-4147-A177-3AD203B41FA5}">
                      <a16:colId xmlns:a16="http://schemas.microsoft.com/office/drawing/2014/main" val="29580943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Activity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Admin/Staff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Students</a:t>
                      </a:r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4294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Begin Merit Planning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Nov.</a:t>
                      </a:r>
                      <a:r>
                        <a:rPr lang="en-US" sz="2200" baseline="0" dirty="0" smtClean="0"/>
                        <a:t> 2, 2020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Nov. 2, 2020</a:t>
                      </a:r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7148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End Merit Planning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Nov. 13, 2020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Nov. 13, 2020</a:t>
                      </a:r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84303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Begin Merit Discussions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Nov. 30, 2020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Nov. 30, 2020</a:t>
                      </a:r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8291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End Merit Discussions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Dec.</a:t>
                      </a:r>
                      <a:r>
                        <a:rPr lang="en-US" sz="2200" baseline="0" dirty="0" smtClean="0"/>
                        <a:t> 26, 2020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Dec. 26, 2020</a:t>
                      </a:r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456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solidFill>
                            <a:srgbClr val="FF0000"/>
                          </a:solidFill>
                        </a:rPr>
                        <a:t>Merit Letters Available in Workday</a:t>
                      </a:r>
                      <a:endParaRPr lang="en-US" sz="2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Dec. 28, </a:t>
                      </a:r>
                      <a:r>
                        <a:rPr lang="en-US" sz="2200" dirty="0" smtClean="0"/>
                        <a:t>2020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N/A</a:t>
                      </a:r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76312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95611" y="4934465"/>
            <a:ext cx="7232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*If merit increases are not completed in Workday, the employee will not receive a merit increase.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3109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191488"/>
            <a:ext cx="9144000" cy="2387600"/>
          </a:xfrm>
        </p:spPr>
        <p:txBody>
          <a:bodyPr/>
          <a:lstStyle/>
          <a:p>
            <a:r>
              <a:rPr lang="en-US" dirty="0" smtClean="0"/>
              <a:t>Human Resources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4000" y="3008913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WORKDAY Help Desk</a:t>
            </a:r>
          </a:p>
          <a:p>
            <a:r>
              <a:rPr lang="en-US" dirty="0" smtClean="0"/>
              <a:t>ext. 5-3749</a:t>
            </a:r>
          </a:p>
          <a:p>
            <a:endParaRPr lang="en-US" dirty="0"/>
          </a:p>
          <a:p>
            <a:r>
              <a:rPr lang="en-US" dirty="0" smtClean="0"/>
              <a:t>“Partner with Human Resources to Find Solutions”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65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4661853"/>
              </p:ext>
            </p:extLst>
          </p:nvPr>
        </p:nvGraphicFramePr>
        <p:xfrm>
          <a:off x="1889210" y="485233"/>
          <a:ext cx="8413580" cy="4393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2716">
                  <a:extLst>
                    <a:ext uri="{9D8B030D-6E8A-4147-A177-3AD203B41FA5}">
                      <a16:colId xmlns:a16="http://schemas.microsoft.com/office/drawing/2014/main" val="4132389839"/>
                    </a:ext>
                  </a:extLst>
                </a:gridCol>
                <a:gridCol w="1682716">
                  <a:extLst>
                    <a:ext uri="{9D8B030D-6E8A-4147-A177-3AD203B41FA5}">
                      <a16:colId xmlns:a16="http://schemas.microsoft.com/office/drawing/2014/main" val="162057015"/>
                    </a:ext>
                  </a:extLst>
                </a:gridCol>
                <a:gridCol w="1682716">
                  <a:extLst>
                    <a:ext uri="{9D8B030D-6E8A-4147-A177-3AD203B41FA5}">
                      <a16:colId xmlns:a16="http://schemas.microsoft.com/office/drawing/2014/main" val="2087631631"/>
                    </a:ext>
                  </a:extLst>
                </a:gridCol>
                <a:gridCol w="1682716">
                  <a:extLst>
                    <a:ext uri="{9D8B030D-6E8A-4147-A177-3AD203B41FA5}">
                      <a16:colId xmlns:a16="http://schemas.microsoft.com/office/drawing/2014/main" val="1020576541"/>
                    </a:ext>
                  </a:extLst>
                </a:gridCol>
                <a:gridCol w="1682716">
                  <a:extLst>
                    <a:ext uri="{9D8B030D-6E8A-4147-A177-3AD203B41FA5}">
                      <a16:colId xmlns:a16="http://schemas.microsoft.com/office/drawing/2014/main" val="2740575072"/>
                    </a:ext>
                  </a:extLst>
                </a:gridCol>
              </a:tblGrid>
              <a:tr h="79643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Needs to Improve</a:t>
                      </a:r>
                      <a:endParaRPr lang="en-US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Competent -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Competent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Competent +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Exceptional</a:t>
                      </a:r>
                      <a:endParaRPr lang="en-US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5158525"/>
                  </a:ext>
                </a:extLst>
              </a:tr>
              <a:tr h="2161750">
                <a:tc>
                  <a:txBody>
                    <a:bodyPr/>
                    <a:lstStyle/>
                    <a:p>
                      <a:endParaRPr lang="en-US" sz="1600" dirty="0" smtClean="0"/>
                    </a:p>
                    <a:p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Improvement required</a:t>
                      </a:r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r>
                        <a:rPr lang="en-US" sz="5400" dirty="0" smtClean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  <a:p>
                      <a:pPr algn="ctr"/>
                      <a:r>
                        <a:rPr lang="en-US" sz="1600" i="1" dirty="0" smtClean="0">
                          <a:solidFill>
                            <a:schemeClr val="tx1"/>
                          </a:solidFill>
                        </a:rPr>
                        <a:t>Last year</a:t>
                      </a:r>
                      <a:endParaRPr lang="en-US" sz="160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Worker</a:t>
                      </a:r>
                      <a:r>
                        <a:rPr lang="en-US" sz="1600" baseline="0" dirty="0" smtClean="0"/>
                        <a:t> is competent and some performance standards need improvement</a:t>
                      </a:r>
                    </a:p>
                    <a:p>
                      <a:pPr algn="ctr"/>
                      <a:endParaRPr lang="en-US" sz="1600" baseline="0" dirty="0" smtClean="0"/>
                    </a:p>
                    <a:p>
                      <a:pPr algn="ctr"/>
                      <a:endParaRPr lang="en-US" sz="1600" baseline="0" dirty="0" smtClean="0"/>
                    </a:p>
                    <a:p>
                      <a:pPr algn="ctr"/>
                      <a:endParaRPr lang="en-US" sz="1600" baseline="0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1" dirty="0" smtClean="0">
                          <a:solidFill>
                            <a:schemeClr val="tx1"/>
                          </a:solidFill>
                        </a:rPr>
                        <a:t>4%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Worker</a:t>
                      </a:r>
                      <a:r>
                        <a:rPr lang="en-US" sz="1600" baseline="0" dirty="0" smtClean="0"/>
                        <a:t> is competent and occasionally may exceed performance standards</a:t>
                      </a:r>
                    </a:p>
                    <a:p>
                      <a:pPr algn="ctr"/>
                      <a:endParaRPr lang="en-US" sz="1600" baseline="0" dirty="0" smtClean="0"/>
                    </a:p>
                    <a:p>
                      <a:pPr algn="ctr"/>
                      <a:endParaRPr lang="en-US" sz="1600" baseline="0" dirty="0" smtClean="0"/>
                    </a:p>
                    <a:p>
                      <a:pPr algn="ctr"/>
                      <a:endParaRPr lang="en-US" sz="1600" baseline="0" dirty="0" smtClean="0"/>
                    </a:p>
                    <a:p>
                      <a:pPr algn="ctr"/>
                      <a:r>
                        <a:rPr lang="en-US" sz="5400" baseline="0" dirty="0" smtClean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  <a:p>
                      <a:pPr algn="ctr"/>
                      <a:r>
                        <a:rPr lang="en-US" sz="1600" i="1" baseline="0" dirty="0" smtClean="0">
                          <a:solidFill>
                            <a:schemeClr val="tx1"/>
                          </a:solidFill>
                        </a:rPr>
                        <a:t>38%</a:t>
                      </a:r>
                      <a:endParaRPr lang="en-US" sz="160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Worker</a:t>
                      </a:r>
                      <a:r>
                        <a:rPr lang="en-US" sz="1600" baseline="0" dirty="0" smtClean="0"/>
                        <a:t> is competent and often exceeds performance standards</a:t>
                      </a:r>
                    </a:p>
                    <a:p>
                      <a:pPr algn="ctr"/>
                      <a:endParaRPr lang="en-US" sz="1600" baseline="0" dirty="0" smtClean="0"/>
                    </a:p>
                    <a:p>
                      <a:pPr algn="ctr"/>
                      <a:endParaRPr lang="en-US" sz="1600" baseline="0" dirty="0" smtClean="0"/>
                    </a:p>
                    <a:p>
                      <a:pPr algn="ctr"/>
                      <a:endParaRPr lang="en-US" sz="1600" baseline="0" dirty="0" smtClean="0"/>
                    </a:p>
                    <a:p>
                      <a:pPr algn="ctr"/>
                      <a:endParaRPr lang="en-US" sz="1600" baseline="0" dirty="0" smtClean="0"/>
                    </a:p>
                    <a:p>
                      <a:pPr algn="ctr"/>
                      <a:r>
                        <a:rPr lang="en-US" sz="5400" baseline="0" dirty="0" smtClean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  <a:p>
                      <a:pPr algn="ctr"/>
                      <a:r>
                        <a:rPr lang="en-US" sz="1600" i="1" dirty="0" smtClean="0">
                          <a:solidFill>
                            <a:schemeClr val="tx1"/>
                          </a:solidFill>
                        </a:rPr>
                        <a:t>54%</a:t>
                      </a:r>
                      <a:endParaRPr lang="en-US" sz="160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Worker’s performance consistently exceeds performance standards</a:t>
                      </a:r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r>
                        <a:rPr lang="en-US" sz="5400" dirty="0" smtClean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  <a:p>
                      <a:pPr algn="ctr"/>
                      <a:r>
                        <a:rPr lang="en-US" sz="1600" i="1" dirty="0" smtClean="0">
                          <a:solidFill>
                            <a:schemeClr val="tx1"/>
                          </a:solidFill>
                        </a:rPr>
                        <a:t>5%</a:t>
                      </a:r>
                      <a:endParaRPr lang="en-US" sz="160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9280534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08605" y="5023293"/>
            <a:ext cx="217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C00000"/>
                </a:solidFill>
              </a:rPr>
              <a:t>Rating Scale</a:t>
            </a:r>
            <a:endParaRPr lang="en-US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78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EB32FB5-5B8B-4AE9-AA67-11624AD96E60}"/>
              </a:ext>
            </a:extLst>
          </p:cNvPr>
          <p:cNvSpPr txBox="1"/>
          <p:nvPr/>
        </p:nvSpPr>
        <p:spPr>
          <a:xfrm>
            <a:off x="1001798" y="992733"/>
            <a:ext cx="413447" cy="40011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841178-B121-43AE-8D25-75BC27D63D11}"/>
              </a:ext>
            </a:extLst>
          </p:cNvPr>
          <p:cNvSpPr txBox="1"/>
          <p:nvPr/>
        </p:nvSpPr>
        <p:spPr>
          <a:xfrm>
            <a:off x="6644062" y="992732"/>
            <a:ext cx="413447" cy="40011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841178-B121-43AE-8D25-75BC27D63D11}"/>
              </a:ext>
            </a:extLst>
          </p:cNvPr>
          <p:cNvSpPr txBox="1"/>
          <p:nvPr/>
        </p:nvSpPr>
        <p:spPr>
          <a:xfrm>
            <a:off x="1001798" y="2584407"/>
            <a:ext cx="413447" cy="40011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841178-B121-43AE-8D25-75BC27D63D11}"/>
              </a:ext>
            </a:extLst>
          </p:cNvPr>
          <p:cNvSpPr txBox="1"/>
          <p:nvPr/>
        </p:nvSpPr>
        <p:spPr>
          <a:xfrm>
            <a:off x="6644061" y="2584407"/>
            <a:ext cx="413447" cy="40011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C00000"/>
                </a:solidFill>
              </a:rPr>
              <a:t>4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841178-B121-43AE-8D25-75BC27D63D11}"/>
              </a:ext>
            </a:extLst>
          </p:cNvPr>
          <p:cNvSpPr txBox="1"/>
          <p:nvPr/>
        </p:nvSpPr>
        <p:spPr>
          <a:xfrm>
            <a:off x="1011852" y="4176081"/>
            <a:ext cx="413447" cy="40011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C00000"/>
                </a:solidFill>
              </a:rPr>
              <a:t>5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83025" y="869622"/>
            <a:ext cx="1771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Employee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(self-evaluation)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69802" y="874270"/>
            <a:ext cx="2514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Manager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(employee evaluation)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20561" y="3890709"/>
            <a:ext cx="24960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Manager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(acknowledge evaluation in Workday)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78809" y="3890709"/>
            <a:ext cx="24960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Employee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(acknowledge evaluation in Workday)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841178-B121-43AE-8D25-75BC27D63D11}"/>
              </a:ext>
            </a:extLst>
          </p:cNvPr>
          <p:cNvSpPr txBox="1"/>
          <p:nvPr/>
        </p:nvSpPr>
        <p:spPr>
          <a:xfrm>
            <a:off x="6644060" y="4152319"/>
            <a:ext cx="413447" cy="40011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81665" y="2322797"/>
            <a:ext cx="29738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Manager &amp; Employee Meet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(to discuss performance &amp; submit in Workday)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69802" y="2461296"/>
            <a:ext cx="2514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HR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(verifies completion)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10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Schedule Guideline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87407"/>
              </p:ext>
            </p:extLst>
          </p:nvPr>
        </p:nvGraphicFramePr>
        <p:xfrm>
          <a:off x="2032000" y="1519859"/>
          <a:ext cx="8128000" cy="39573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2114460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5892589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Activity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Dates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1026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Employee</a:t>
                      </a:r>
                      <a:r>
                        <a:rPr lang="en-US" sz="1700" dirty="0" smtClean="0"/>
                        <a:t> completes self-evaluation in Workday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Sep 28 – Oct 11</a:t>
                      </a:r>
                      <a:endParaRPr lang="en-US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20995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700" b="1" dirty="0" smtClean="0"/>
                        <a:t>Manager </a:t>
                      </a:r>
                      <a:r>
                        <a:rPr lang="en-US" sz="1700" b="0" dirty="0" smtClean="0"/>
                        <a:t>completes employees’ evaluations in Workday (</a:t>
                      </a:r>
                      <a:r>
                        <a:rPr lang="en-US" sz="1700" b="0" i="1" dirty="0" smtClean="0">
                          <a:solidFill>
                            <a:srgbClr val="FF0000"/>
                          </a:solidFill>
                        </a:rPr>
                        <a:t>start early</a:t>
                      </a:r>
                      <a:r>
                        <a:rPr lang="en-US" sz="1700" b="0" i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700" b="1" i="0" dirty="0" smtClean="0">
                          <a:solidFill>
                            <a:schemeClr val="tx1"/>
                          </a:solidFill>
                        </a:rPr>
                        <a:t>Manager</a:t>
                      </a:r>
                      <a:r>
                        <a:rPr lang="en-US" sz="1700" b="0" i="0" dirty="0" smtClean="0">
                          <a:solidFill>
                            <a:schemeClr val="tx1"/>
                          </a:solidFill>
                        </a:rPr>
                        <a:t> &amp; </a:t>
                      </a:r>
                      <a:r>
                        <a:rPr lang="en-US" sz="1700" b="1" i="0" dirty="0" smtClean="0">
                          <a:solidFill>
                            <a:schemeClr val="tx1"/>
                          </a:solidFill>
                        </a:rPr>
                        <a:t>employee</a:t>
                      </a:r>
                      <a:r>
                        <a:rPr lang="en-US" sz="1700" b="0" i="0" dirty="0" smtClean="0">
                          <a:solidFill>
                            <a:schemeClr val="tx1"/>
                          </a:solidFill>
                        </a:rPr>
                        <a:t> meet to discuss performance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700" b="1" dirty="0" smtClean="0"/>
                        <a:t>Manager</a:t>
                      </a:r>
                      <a:r>
                        <a:rPr lang="en-US" sz="1700" b="0" baseline="0" dirty="0" smtClean="0"/>
                        <a:t> submits evaluation in Workday</a:t>
                      </a:r>
                      <a:endParaRPr lang="en-US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 smtClean="0"/>
                    </a:p>
                    <a:p>
                      <a:endParaRPr lang="en-US" sz="1700" dirty="0" smtClean="0"/>
                    </a:p>
                    <a:p>
                      <a:r>
                        <a:rPr lang="en-US" sz="1700" dirty="0" smtClean="0"/>
                        <a:t>Oct 12 – Nov</a:t>
                      </a:r>
                      <a:r>
                        <a:rPr lang="en-US" sz="1700" baseline="0" dirty="0" smtClean="0"/>
                        <a:t> 6</a:t>
                      </a:r>
                      <a:endParaRPr lang="en-US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6135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HR</a:t>
                      </a:r>
                      <a:r>
                        <a:rPr lang="en-US" sz="1700" b="0" dirty="0" smtClean="0"/>
                        <a:t> reviews</a:t>
                      </a:r>
                      <a:r>
                        <a:rPr lang="en-US" sz="1700" b="0" baseline="0" dirty="0" smtClean="0"/>
                        <a:t> evaluation for completion</a:t>
                      </a:r>
                      <a:endParaRPr lang="en-US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As they come</a:t>
                      </a:r>
                      <a:endParaRPr lang="en-US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348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Manager</a:t>
                      </a:r>
                      <a:r>
                        <a:rPr lang="en-US" sz="1700" b="0" dirty="0" smtClean="0"/>
                        <a:t> acknowledges</a:t>
                      </a:r>
                      <a:r>
                        <a:rPr lang="en-US" sz="1700" b="0" baseline="0" dirty="0" smtClean="0"/>
                        <a:t> in Workday that the meeting took place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Oct 26 – Nov 6</a:t>
                      </a:r>
                      <a:endParaRPr lang="en-US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0365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700" b="1" baseline="0" dirty="0" smtClean="0"/>
                        <a:t>Employee</a:t>
                      </a:r>
                      <a:r>
                        <a:rPr lang="en-US" sz="1700" b="0" baseline="0" dirty="0" smtClean="0"/>
                        <a:t> acknowledges in Workday that the meeting took place</a:t>
                      </a:r>
                      <a:endParaRPr lang="en-US" sz="1700" b="1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Oct 26 – Nov 6</a:t>
                      </a:r>
                      <a:endParaRPr lang="en-US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1926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142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838200" y="1383958"/>
            <a:ext cx="10515600" cy="24136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algn="ctr"/>
            <a:r>
              <a:rPr lang="en-US" sz="8800" dirty="0" smtClean="0"/>
              <a:t>Employee Evaluation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131843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Employee Self-Evaluation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6664" y="1394626"/>
            <a:ext cx="7898671" cy="41117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02591" y="3825380"/>
            <a:ext cx="2785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This is what the employee will see in their inbox.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12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4175"/>
            <a:ext cx="10515600" cy="1325563"/>
          </a:xfrm>
        </p:spPr>
        <p:txBody>
          <a:bodyPr/>
          <a:lstStyle/>
          <a:p>
            <a:r>
              <a:rPr lang="en-US" b="0" dirty="0" smtClean="0"/>
              <a:t>First Section: </a:t>
            </a:r>
            <a:r>
              <a:rPr lang="en-US" dirty="0" smtClean="0"/>
              <a:t>Job Competencies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04434"/>
            <a:ext cx="6396081" cy="403963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20216" y="2093088"/>
            <a:ext cx="26031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employee will rate themselves on each competency: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Quality of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Quantity of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Job Knowledge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Working Relationships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 smtClean="0"/>
              <a:t>Comments are optional.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84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2130"/>
            <a:ext cx="10515600" cy="1325563"/>
          </a:xfrm>
        </p:spPr>
        <p:txBody>
          <a:bodyPr/>
          <a:lstStyle/>
          <a:p>
            <a:r>
              <a:rPr lang="en-US" b="0" dirty="0" smtClean="0"/>
              <a:t>Second Section: </a:t>
            </a:r>
            <a:r>
              <a:rPr lang="en-US" dirty="0" smtClean="0"/>
              <a:t>This Year’s Goals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93084"/>
            <a:ext cx="5560541" cy="43757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52952" y="2049806"/>
            <a:ext cx="31139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employee will rate themselves on each goal they entered on their performance review from </a:t>
            </a:r>
            <a:r>
              <a:rPr lang="en-US" i="1" dirty="0" smtClean="0"/>
              <a:t>last year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At this point the goal’s status can be updated: Not Started, In Progress, or Completed.</a:t>
            </a:r>
          </a:p>
          <a:p>
            <a:endParaRPr lang="en-US" dirty="0"/>
          </a:p>
          <a:p>
            <a:r>
              <a:rPr lang="en-US" dirty="0" smtClean="0"/>
              <a:t>Comments are optional.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54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A40CA2E7-A90E-4F4F-92CA-F702CCEE23DA}" vid="{E704C43F-184C-0A4B-B87F-FE7FAD43AD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Template_White Right Aligned</Template>
  <TotalTime>528</TotalTime>
  <Words>922</Words>
  <Application>Microsoft Office PowerPoint</Application>
  <PresentationFormat>Widescreen</PresentationFormat>
  <Paragraphs>199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Source Sans Pro</vt:lpstr>
      <vt:lpstr>Office Theme</vt:lpstr>
      <vt:lpstr>Annual Performance Evaluations</vt:lpstr>
      <vt:lpstr>Overview Principles</vt:lpstr>
      <vt:lpstr>PowerPoint Presentation</vt:lpstr>
      <vt:lpstr>PowerPoint Presentation</vt:lpstr>
      <vt:lpstr>Performance Schedule Guideline</vt:lpstr>
      <vt:lpstr>PowerPoint Presentation</vt:lpstr>
      <vt:lpstr>Employee Self-Evaluation</vt:lpstr>
      <vt:lpstr>First Section: Job Competencies</vt:lpstr>
      <vt:lpstr>Second Section: This Year’s Goals</vt:lpstr>
      <vt:lpstr>Third Section: Goals for Next Year</vt:lpstr>
      <vt:lpstr>Goal Setting Guidelines</vt:lpstr>
      <vt:lpstr>Fourth Section: Overall Rating</vt:lpstr>
      <vt:lpstr>Fifth Section: Supporting Documents</vt:lpstr>
      <vt:lpstr>Manager Evaluation</vt:lpstr>
      <vt:lpstr>Manager Evaluation</vt:lpstr>
      <vt:lpstr>First Section: Job Competencies</vt:lpstr>
      <vt:lpstr>Second Section: This Year’s Goals</vt:lpstr>
      <vt:lpstr>Third Section: Goals for Next Year</vt:lpstr>
      <vt:lpstr>Fourth Section: Overall Rating</vt:lpstr>
      <vt:lpstr>Fifth Section: Supporting Documents</vt:lpstr>
      <vt:lpstr>Manager &amp; Employee Meet</vt:lpstr>
      <vt:lpstr>Manager Acknowledgement</vt:lpstr>
      <vt:lpstr>Employee Acknowledgement</vt:lpstr>
      <vt:lpstr>Employee Review Status Summary</vt:lpstr>
      <vt:lpstr>Merit Schedule Guideline</vt:lpstr>
      <vt:lpstr>Human Resources</vt:lpstr>
    </vt:vector>
  </TitlesOfParts>
  <Company>Brigham Young University-Hawaii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Rainn Takashima</dc:creator>
  <cp:lastModifiedBy>Rainn Takashima</cp:lastModifiedBy>
  <cp:revision>34</cp:revision>
  <dcterms:created xsi:type="dcterms:W3CDTF">2020-06-02T19:49:45Z</dcterms:created>
  <dcterms:modified xsi:type="dcterms:W3CDTF">2020-09-22T21:22:46Z</dcterms:modified>
</cp:coreProperties>
</file>